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1" r:id="rId3"/>
    <p:sldId id="281" r:id="rId4"/>
    <p:sldId id="282" r:id="rId5"/>
    <p:sldId id="280" r:id="rId6"/>
    <p:sldId id="274" r:id="rId7"/>
    <p:sldId id="270" r:id="rId8"/>
    <p:sldId id="263" r:id="rId9"/>
    <p:sldId id="264" r:id="rId10"/>
    <p:sldId id="277" r:id="rId11"/>
    <p:sldId id="268" r:id="rId12"/>
    <p:sldId id="269" r:id="rId13"/>
    <p:sldId id="26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DE5585-4FEB-4DD6-B2FD-8F72D64AEA68}" type="datetimeFigureOut">
              <a:rPr lang="en-US" smtClean="0"/>
              <a:t>12/9/2024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9D8E6A-975A-4EE1-9088-55541A472A0E}" type="slidenum">
              <a:rPr lang="en-US" smtClean="0"/>
              <a:t>‹#›</a:t>
            </a:fld>
            <a:endParaRPr lang="en-US"/>
          </a:p>
        </p:txBody>
      </p:sp>
    </p:spTree>
    <p:extLst>
      <p:ext uri="{BB962C8B-B14F-4D97-AF65-F5344CB8AC3E}">
        <p14:creationId xmlns:p14="http://schemas.microsoft.com/office/powerpoint/2010/main" val="522985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3628C-C79F-27CE-1CF6-72635E32DE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A1865F-26D9-F5B3-1135-8E3F0AF6F9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41BAD12-DB30-42C1-0B7C-112BBA24D92B}"/>
              </a:ext>
            </a:extLst>
          </p:cNvPr>
          <p:cNvSpPr>
            <a:spLocks noGrp="1"/>
          </p:cNvSpPr>
          <p:nvPr>
            <p:ph type="dt" sz="half" idx="10"/>
          </p:nvPr>
        </p:nvSpPr>
        <p:spPr/>
        <p:txBody>
          <a:bodyPr/>
          <a:lstStyle/>
          <a:p>
            <a:fld id="{5E766BE6-E0A3-4EB1-9B84-B282AFCBE305}" type="datetime1">
              <a:rPr lang="en-US" smtClean="0"/>
              <a:t>12/9/2024</a:t>
            </a:fld>
            <a:endParaRPr lang="en-US"/>
          </a:p>
        </p:txBody>
      </p:sp>
      <p:sp>
        <p:nvSpPr>
          <p:cNvPr id="5" name="Footer Placeholder 4">
            <a:extLst>
              <a:ext uri="{FF2B5EF4-FFF2-40B4-BE49-F238E27FC236}">
                <a16:creationId xmlns:a16="http://schemas.microsoft.com/office/drawing/2014/main" id="{8718D359-DD3B-5FB4-9B1D-F31825109FC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068BB2-0AD4-E5C2-68A2-D9C377D21061}"/>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2934343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49DBD8-B951-2D51-36CE-7C8B56DFE3F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6F22A9-B162-D8A0-6C43-F3558585EC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18A7DB3-C3B2-F3C4-D623-5FDB015B2BC3}"/>
              </a:ext>
            </a:extLst>
          </p:cNvPr>
          <p:cNvSpPr>
            <a:spLocks noGrp="1"/>
          </p:cNvSpPr>
          <p:nvPr>
            <p:ph type="dt" sz="half" idx="10"/>
          </p:nvPr>
        </p:nvSpPr>
        <p:spPr/>
        <p:txBody>
          <a:bodyPr/>
          <a:lstStyle/>
          <a:p>
            <a:fld id="{52B61C3C-1159-4EE6-9EC8-0AE9E9EFBA2F}" type="datetime1">
              <a:rPr lang="en-US" smtClean="0"/>
              <a:t>12/9/2024</a:t>
            </a:fld>
            <a:endParaRPr lang="en-US"/>
          </a:p>
        </p:txBody>
      </p:sp>
      <p:sp>
        <p:nvSpPr>
          <p:cNvPr id="5" name="Footer Placeholder 4">
            <a:extLst>
              <a:ext uri="{FF2B5EF4-FFF2-40B4-BE49-F238E27FC236}">
                <a16:creationId xmlns:a16="http://schemas.microsoft.com/office/drawing/2014/main" id="{6A70BD45-2D13-ACA7-9881-A49B0F8B8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10133F-6BED-75CA-E5D6-4E7CA1B97207}"/>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1597689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575F53-C19D-6E57-D3C8-A7CD3B1D75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1117154-E340-3176-3460-3C4D19EDDF8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03C58D-8B10-0106-6A78-597E3AAD96F2}"/>
              </a:ext>
            </a:extLst>
          </p:cNvPr>
          <p:cNvSpPr>
            <a:spLocks noGrp="1"/>
          </p:cNvSpPr>
          <p:nvPr>
            <p:ph type="dt" sz="half" idx="10"/>
          </p:nvPr>
        </p:nvSpPr>
        <p:spPr/>
        <p:txBody>
          <a:bodyPr/>
          <a:lstStyle/>
          <a:p>
            <a:fld id="{B830BAEB-4675-4247-B3BB-779EB5356CCE}" type="datetime1">
              <a:rPr lang="en-US" smtClean="0"/>
              <a:t>12/9/2024</a:t>
            </a:fld>
            <a:endParaRPr lang="en-US"/>
          </a:p>
        </p:txBody>
      </p:sp>
      <p:sp>
        <p:nvSpPr>
          <p:cNvPr id="5" name="Footer Placeholder 4">
            <a:extLst>
              <a:ext uri="{FF2B5EF4-FFF2-40B4-BE49-F238E27FC236}">
                <a16:creationId xmlns:a16="http://schemas.microsoft.com/office/drawing/2014/main" id="{65C25D78-D737-1106-FDBA-A1E546CE8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2933E8-A35E-DE0E-B2C9-76971345ADB5}"/>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1694125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CFA55-31DC-1FE2-8823-13D0F34CC1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8C91D9-F53C-AE5A-4703-4AD03365DB2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5B465B-A06F-81CA-9A19-D2DBA702816A}"/>
              </a:ext>
            </a:extLst>
          </p:cNvPr>
          <p:cNvSpPr>
            <a:spLocks noGrp="1"/>
          </p:cNvSpPr>
          <p:nvPr>
            <p:ph type="dt" sz="half" idx="10"/>
          </p:nvPr>
        </p:nvSpPr>
        <p:spPr/>
        <p:txBody>
          <a:bodyPr/>
          <a:lstStyle/>
          <a:p>
            <a:fld id="{4C19EB88-69FB-444B-8AB7-7B856224D334}" type="datetime1">
              <a:rPr lang="en-US" smtClean="0"/>
              <a:t>12/9/2024</a:t>
            </a:fld>
            <a:endParaRPr lang="en-US"/>
          </a:p>
        </p:txBody>
      </p:sp>
      <p:sp>
        <p:nvSpPr>
          <p:cNvPr id="5" name="Footer Placeholder 4">
            <a:extLst>
              <a:ext uri="{FF2B5EF4-FFF2-40B4-BE49-F238E27FC236}">
                <a16:creationId xmlns:a16="http://schemas.microsoft.com/office/drawing/2014/main" id="{0332DC09-5AF6-CA3E-9F38-4C302B86C0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D0265-47DC-3002-F47D-FABCA2080EBA}"/>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1211597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2D719-335E-1E2D-41E2-06522FD8710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CF3845D-65FB-2723-61F5-E7A3BDC5C6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17668B-7830-5C05-87E4-CBD0BE5B7B4B}"/>
              </a:ext>
            </a:extLst>
          </p:cNvPr>
          <p:cNvSpPr>
            <a:spLocks noGrp="1"/>
          </p:cNvSpPr>
          <p:nvPr>
            <p:ph type="dt" sz="half" idx="10"/>
          </p:nvPr>
        </p:nvSpPr>
        <p:spPr/>
        <p:txBody>
          <a:bodyPr/>
          <a:lstStyle/>
          <a:p>
            <a:fld id="{3C5FEF97-4066-4CE8-9472-8DB3B740EEED}" type="datetime1">
              <a:rPr lang="en-US" smtClean="0"/>
              <a:t>12/9/2024</a:t>
            </a:fld>
            <a:endParaRPr lang="en-US"/>
          </a:p>
        </p:txBody>
      </p:sp>
      <p:sp>
        <p:nvSpPr>
          <p:cNvPr id="5" name="Footer Placeholder 4">
            <a:extLst>
              <a:ext uri="{FF2B5EF4-FFF2-40B4-BE49-F238E27FC236}">
                <a16:creationId xmlns:a16="http://schemas.microsoft.com/office/drawing/2014/main" id="{47C5C77F-5A81-9360-0D95-14F45E4E84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9ECE7DC-6486-0209-2A79-22D9CCF5AFDF}"/>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33311624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EA571-0974-DA9A-FB7D-2BE68F802B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F792C6-DA0E-E788-7855-2E33DE2BD9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6191F7B-0B34-4EEF-0245-BDD3ADC2948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576836-2CE1-3D54-5D41-D24CAFE36061}"/>
              </a:ext>
            </a:extLst>
          </p:cNvPr>
          <p:cNvSpPr>
            <a:spLocks noGrp="1"/>
          </p:cNvSpPr>
          <p:nvPr>
            <p:ph type="dt" sz="half" idx="10"/>
          </p:nvPr>
        </p:nvSpPr>
        <p:spPr/>
        <p:txBody>
          <a:bodyPr/>
          <a:lstStyle/>
          <a:p>
            <a:fld id="{B328BFDC-FBF0-447B-B753-FEDDE2195EC2}" type="datetime1">
              <a:rPr lang="en-US" smtClean="0"/>
              <a:t>12/9/2024</a:t>
            </a:fld>
            <a:endParaRPr lang="en-US"/>
          </a:p>
        </p:txBody>
      </p:sp>
      <p:sp>
        <p:nvSpPr>
          <p:cNvPr id="6" name="Footer Placeholder 5">
            <a:extLst>
              <a:ext uri="{FF2B5EF4-FFF2-40B4-BE49-F238E27FC236}">
                <a16:creationId xmlns:a16="http://schemas.microsoft.com/office/drawing/2014/main" id="{4DB3420A-54A4-98B6-B2B1-CC35E71CCD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D1C16BC-D2EF-5A96-B04E-88685309EED8}"/>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204859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C5F22-7040-D9DB-A758-CC1435048F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A478E2B-EBFD-FD10-74E7-6E6CB81100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43EEBD-7568-FC38-3F69-44C9BE158B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55BAA8D-1805-A476-ED1C-843B4D0C1F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3F3E31-D03A-781B-F097-E770B8484C7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C17AEB4-C909-78A1-1936-9A12BB47F3A4}"/>
              </a:ext>
            </a:extLst>
          </p:cNvPr>
          <p:cNvSpPr>
            <a:spLocks noGrp="1"/>
          </p:cNvSpPr>
          <p:nvPr>
            <p:ph type="dt" sz="half" idx="10"/>
          </p:nvPr>
        </p:nvSpPr>
        <p:spPr/>
        <p:txBody>
          <a:bodyPr/>
          <a:lstStyle/>
          <a:p>
            <a:fld id="{E9637E0C-D735-41CD-A0ED-2F729EA5778A}" type="datetime1">
              <a:rPr lang="en-US" smtClean="0"/>
              <a:t>12/9/2024</a:t>
            </a:fld>
            <a:endParaRPr lang="en-US"/>
          </a:p>
        </p:txBody>
      </p:sp>
      <p:sp>
        <p:nvSpPr>
          <p:cNvPr id="8" name="Footer Placeholder 7">
            <a:extLst>
              <a:ext uri="{FF2B5EF4-FFF2-40B4-BE49-F238E27FC236}">
                <a16:creationId xmlns:a16="http://schemas.microsoft.com/office/drawing/2014/main" id="{033084D0-3409-4C11-A774-5FB892BB2F2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5DF1D50-41E3-2884-9895-F9EBE647AA9D}"/>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23407862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66F02-A051-060D-79C5-E44F73D27D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80F90E1-955F-FDDD-BEB4-CAAEC3EE39EE}"/>
              </a:ext>
            </a:extLst>
          </p:cNvPr>
          <p:cNvSpPr>
            <a:spLocks noGrp="1"/>
          </p:cNvSpPr>
          <p:nvPr>
            <p:ph type="dt" sz="half" idx="10"/>
          </p:nvPr>
        </p:nvSpPr>
        <p:spPr/>
        <p:txBody>
          <a:bodyPr/>
          <a:lstStyle/>
          <a:p>
            <a:fld id="{75C33291-1E19-4251-B92B-0C3D5D790B72}" type="datetime1">
              <a:rPr lang="en-US" smtClean="0"/>
              <a:t>12/9/2024</a:t>
            </a:fld>
            <a:endParaRPr lang="en-US"/>
          </a:p>
        </p:txBody>
      </p:sp>
      <p:sp>
        <p:nvSpPr>
          <p:cNvPr id="4" name="Footer Placeholder 3">
            <a:extLst>
              <a:ext uri="{FF2B5EF4-FFF2-40B4-BE49-F238E27FC236}">
                <a16:creationId xmlns:a16="http://schemas.microsoft.com/office/drawing/2014/main" id="{40F69AF4-0310-0EEF-ED87-46772282271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FE7AC4-4FD2-D2A1-86D7-3BFE973FA421}"/>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3810004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46A35-1C9D-48EA-7F37-7DBD30EB2F0C}"/>
              </a:ext>
            </a:extLst>
          </p:cNvPr>
          <p:cNvSpPr>
            <a:spLocks noGrp="1"/>
          </p:cNvSpPr>
          <p:nvPr>
            <p:ph type="dt" sz="half" idx="10"/>
          </p:nvPr>
        </p:nvSpPr>
        <p:spPr/>
        <p:txBody>
          <a:bodyPr/>
          <a:lstStyle/>
          <a:p>
            <a:fld id="{11F0EB21-24DC-47BB-AF03-2BE8C8D4AF3D}" type="datetime1">
              <a:rPr lang="en-US" smtClean="0"/>
              <a:t>12/9/2024</a:t>
            </a:fld>
            <a:endParaRPr lang="en-US"/>
          </a:p>
        </p:txBody>
      </p:sp>
      <p:sp>
        <p:nvSpPr>
          <p:cNvPr id="3" name="Footer Placeholder 2">
            <a:extLst>
              <a:ext uri="{FF2B5EF4-FFF2-40B4-BE49-F238E27FC236}">
                <a16:creationId xmlns:a16="http://schemas.microsoft.com/office/drawing/2014/main" id="{CF363AFC-A6D2-6809-CAD7-A0E470B023E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4C0EFA-8F9E-9FE6-AA83-43ACB32AFE4E}"/>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3623137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AE89E-8C69-8B94-79E0-F89D30F8DC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0C6AA53-5F7C-BE42-08A2-C4AFAEF15F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5C01A5C-44FD-5AB0-0F6F-67370A113D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674C110-FE8C-A7D9-1569-D4B662668BE8}"/>
              </a:ext>
            </a:extLst>
          </p:cNvPr>
          <p:cNvSpPr>
            <a:spLocks noGrp="1"/>
          </p:cNvSpPr>
          <p:nvPr>
            <p:ph type="dt" sz="half" idx="10"/>
          </p:nvPr>
        </p:nvSpPr>
        <p:spPr/>
        <p:txBody>
          <a:bodyPr/>
          <a:lstStyle/>
          <a:p>
            <a:fld id="{935E6FA7-2603-46EA-8923-39E406C5475A}" type="datetime1">
              <a:rPr lang="en-US" smtClean="0"/>
              <a:t>12/9/2024</a:t>
            </a:fld>
            <a:endParaRPr lang="en-US"/>
          </a:p>
        </p:txBody>
      </p:sp>
      <p:sp>
        <p:nvSpPr>
          <p:cNvPr id="6" name="Footer Placeholder 5">
            <a:extLst>
              <a:ext uri="{FF2B5EF4-FFF2-40B4-BE49-F238E27FC236}">
                <a16:creationId xmlns:a16="http://schemas.microsoft.com/office/drawing/2014/main" id="{6F9CD04D-0FC7-5B39-CF88-8B1B49AEE8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82B972-CF1B-451A-C0CA-43A5FA510307}"/>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1260620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E7113-FA6A-1400-9E7B-B28D65297C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D7679C-6334-3ECF-D2B2-DAD068CCAE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7D4705-1FB9-12AD-3008-C1BBDB586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B1803A-F520-99D0-5072-2D873B6F0F0C}"/>
              </a:ext>
            </a:extLst>
          </p:cNvPr>
          <p:cNvSpPr>
            <a:spLocks noGrp="1"/>
          </p:cNvSpPr>
          <p:nvPr>
            <p:ph type="dt" sz="half" idx="10"/>
          </p:nvPr>
        </p:nvSpPr>
        <p:spPr/>
        <p:txBody>
          <a:bodyPr/>
          <a:lstStyle/>
          <a:p>
            <a:fld id="{E9E1031F-0652-48BE-B66C-1E53F08CE4B6}" type="datetime1">
              <a:rPr lang="en-US" smtClean="0"/>
              <a:t>12/9/2024</a:t>
            </a:fld>
            <a:endParaRPr lang="en-US"/>
          </a:p>
        </p:txBody>
      </p:sp>
      <p:sp>
        <p:nvSpPr>
          <p:cNvPr id="6" name="Footer Placeholder 5">
            <a:extLst>
              <a:ext uri="{FF2B5EF4-FFF2-40B4-BE49-F238E27FC236}">
                <a16:creationId xmlns:a16="http://schemas.microsoft.com/office/drawing/2014/main" id="{D1566394-9006-E7B6-F6B9-A8A16C0115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C42CE5D-F6EA-446F-7643-293CB538520E}"/>
              </a:ext>
            </a:extLst>
          </p:cNvPr>
          <p:cNvSpPr>
            <a:spLocks noGrp="1"/>
          </p:cNvSpPr>
          <p:nvPr>
            <p:ph type="sldNum" sz="quarter" idx="12"/>
          </p:nvPr>
        </p:nvSpPr>
        <p:spPr/>
        <p:txBody>
          <a:bodyPr/>
          <a:lstStyle/>
          <a:p>
            <a:fld id="{755C3E4F-CBFA-498A-B8CF-E469BBFDA5FD}" type="slidenum">
              <a:rPr lang="en-US" smtClean="0"/>
              <a:t>‹#›</a:t>
            </a:fld>
            <a:endParaRPr lang="en-US"/>
          </a:p>
        </p:txBody>
      </p:sp>
    </p:spTree>
    <p:extLst>
      <p:ext uri="{BB962C8B-B14F-4D97-AF65-F5344CB8AC3E}">
        <p14:creationId xmlns:p14="http://schemas.microsoft.com/office/powerpoint/2010/main" val="2852619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0C1AFC-AD5F-2EB3-EFA3-0AD60473F7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BE7E74D-4D46-90F9-03F8-177DCFEA389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9C7051-34A8-E8BE-56D2-4F9C2A2E6C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CC86A0-270E-4645-A313-1C771A32FB8B}" type="datetime1">
              <a:rPr lang="en-US" smtClean="0"/>
              <a:t>12/9/2024</a:t>
            </a:fld>
            <a:endParaRPr lang="en-US"/>
          </a:p>
        </p:txBody>
      </p:sp>
      <p:sp>
        <p:nvSpPr>
          <p:cNvPr id="5" name="Footer Placeholder 4">
            <a:extLst>
              <a:ext uri="{FF2B5EF4-FFF2-40B4-BE49-F238E27FC236}">
                <a16:creationId xmlns:a16="http://schemas.microsoft.com/office/drawing/2014/main" id="{B1643847-7FE3-6A66-5045-30243E08D0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25FB57-1077-249C-7870-40C485F3BD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5C3E4F-CBFA-498A-B8CF-E469BBFDA5FD}" type="slidenum">
              <a:rPr lang="en-US" smtClean="0"/>
              <a:t>‹#›</a:t>
            </a:fld>
            <a:endParaRPr lang="en-US"/>
          </a:p>
        </p:txBody>
      </p:sp>
    </p:spTree>
    <p:extLst>
      <p:ext uri="{BB962C8B-B14F-4D97-AF65-F5344CB8AC3E}">
        <p14:creationId xmlns:p14="http://schemas.microsoft.com/office/powerpoint/2010/main" val="3417819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https://justicegrants.usdoj.gov/training/jarg-grant-award-modifications.pdf"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justicegrants.usdoj.gov/training"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mailto:JustGrants.Support@usdoj.gov" TargetMode="External"/><Relationship Id="rId2" Type="http://schemas.openxmlformats.org/officeDocument/2006/relationships/hyperlink" Target="mailto:OVW.JustGrantsSupport@usdoj.gov"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justicegrants.usdoj.gov/training/jarg-entity-management.pdf"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hyperlink" Target="https://justicegrants.usdoj.gov/training/jarg-entity-management.pdf" TargetMode="External"/><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hyperlink" Target="https://justicegrants.usdoj.gov/training/training-performance-reporting/managing-award-deliverables.pdf"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11140-C8CD-034C-768D-83F302F4F461}"/>
              </a:ext>
            </a:extLst>
          </p:cNvPr>
          <p:cNvSpPr>
            <a:spLocks noGrp="1"/>
          </p:cNvSpPr>
          <p:nvPr>
            <p:ph type="ctrTitle"/>
          </p:nvPr>
        </p:nvSpPr>
        <p:spPr/>
        <p:txBody>
          <a:bodyPr>
            <a:normAutofit fontScale="90000"/>
          </a:bodyPr>
          <a:lstStyle/>
          <a:p>
            <a:r>
              <a:rPr lang="en-US" dirty="0"/>
              <a:t>Children &amp; Youth </a:t>
            </a:r>
            <a:br>
              <a:rPr lang="en-US" dirty="0"/>
            </a:br>
            <a:r>
              <a:rPr lang="en-US" dirty="0"/>
              <a:t>and Engaging Men</a:t>
            </a:r>
            <a:br>
              <a:rPr lang="en-US" dirty="0"/>
            </a:br>
            <a:r>
              <a:rPr lang="en-US" dirty="0"/>
              <a:t>New Grantee Orientation</a:t>
            </a:r>
          </a:p>
        </p:txBody>
      </p:sp>
      <p:sp>
        <p:nvSpPr>
          <p:cNvPr id="3" name="Subtitle 2">
            <a:extLst>
              <a:ext uri="{FF2B5EF4-FFF2-40B4-BE49-F238E27FC236}">
                <a16:creationId xmlns:a16="http://schemas.microsoft.com/office/drawing/2014/main" id="{98670ADD-DE40-61FC-72B3-E5D6BF53A9B3}"/>
              </a:ext>
            </a:extLst>
          </p:cNvPr>
          <p:cNvSpPr>
            <a:spLocks noGrp="1"/>
          </p:cNvSpPr>
          <p:nvPr>
            <p:ph type="subTitle" idx="1"/>
          </p:nvPr>
        </p:nvSpPr>
        <p:spPr/>
        <p:txBody>
          <a:bodyPr/>
          <a:lstStyle/>
          <a:p>
            <a:r>
              <a:rPr lang="en-US" dirty="0"/>
              <a:t>JustGrants Support Session</a:t>
            </a:r>
          </a:p>
          <a:p>
            <a:r>
              <a:rPr lang="en-US" dirty="0"/>
              <a:t>December 10, 2024</a:t>
            </a:r>
          </a:p>
        </p:txBody>
      </p:sp>
      <p:sp>
        <p:nvSpPr>
          <p:cNvPr id="4" name="Slide Number Placeholder 3">
            <a:extLst>
              <a:ext uri="{FF2B5EF4-FFF2-40B4-BE49-F238E27FC236}">
                <a16:creationId xmlns:a16="http://schemas.microsoft.com/office/drawing/2014/main" id="{FFF2FD22-EE6E-D5D9-9BE5-4834A5EAA59C}"/>
              </a:ext>
            </a:extLst>
          </p:cNvPr>
          <p:cNvSpPr>
            <a:spLocks noGrp="1"/>
          </p:cNvSpPr>
          <p:nvPr>
            <p:ph type="sldNum" sz="quarter" idx="12"/>
          </p:nvPr>
        </p:nvSpPr>
        <p:spPr/>
        <p:txBody>
          <a:bodyPr/>
          <a:lstStyle/>
          <a:p>
            <a:fld id="{755C3E4F-CBFA-498A-B8CF-E469BBFDA5FD}" type="slidenum">
              <a:rPr lang="en-US" smtClean="0"/>
              <a:t>1</a:t>
            </a:fld>
            <a:endParaRPr lang="en-US"/>
          </a:p>
        </p:txBody>
      </p:sp>
    </p:spTree>
    <p:extLst>
      <p:ext uri="{BB962C8B-B14F-4D97-AF65-F5344CB8AC3E}">
        <p14:creationId xmlns:p14="http://schemas.microsoft.com/office/powerpoint/2010/main" val="12774464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a:xfrm>
            <a:off x="838200" y="365125"/>
            <a:ext cx="10515600" cy="1325563"/>
          </a:xfrm>
        </p:spPr>
        <p:txBody>
          <a:bodyPr/>
          <a:lstStyle/>
          <a:p>
            <a:r>
              <a:rPr lang="en-US" dirty="0"/>
              <a:t>To GAM or Not to GAM</a:t>
            </a:r>
          </a:p>
        </p:txBody>
      </p:sp>
      <p:sp>
        <p:nvSpPr>
          <p:cNvPr id="3" name="TextBox 2">
            <a:extLst>
              <a:ext uri="{FF2B5EF4-FFF2-40B4-BE49-F238E27FC236}">
                <a16:creationId xmlns:a16="http://schemas.microsoft.com/office/drawing/2014/main" id="{A4052F18-3D48-0403-C2A8-5DB6BF1A1BD4}"/>
              </a:ext>
            </a:extLst>
          </p:cNvPr>
          <p:cNvSpPr txBox="1"/>
          <p:nvPr/>
        </p:nvSpPr>
        <p:spPr>
          <a:xfrm>
            <a:off x="956345" y="1690688"/>
            <a:ext cx="10515600" cy="369332"/>
          </a:xfrm>
          <a:prstGeom prst="rect">
            <a:avLst/>
          </a:prstGeom>
          <a:noFill/>
        </p:spPr>
        <p:txBody>
          <a:bodyPr wrap="square" rtlCol="0">
            <a:spAutoFit/>
          </a:bodyPr>
          <a:lstStyle/>
          <a:p>
            <a:r>
              <a:rPr lang="en-US" dirty="0"/>
              <a:t>There are 3 different types of Grant Award Modifications (GAMs).</a:t>
            </a:r>
          </a:p>
        </p:txBody>
      </p:sp>
      <p:graphicFrame>
        <p:nvGraphicFramePr>
          <p:cNvPr id="4" name="Table 4">
            <a:extLst>
              <a:ext uri="{FF2B5EF4-FFF2-40B4-BE49-F238E27FC236}">
                <a16:creationId xmlns:a16="http://schemas.microsoft.com/office/drawing/2014/main" id="{2F204E64-129B-5173-3FC2-474EA109EB04}"/>
              </a:ext>
            </a:extLst>
          </p:cNvPr>
          <p:cNvGraphicFramePr>
            <a:graphicFrameLocks noGrp="1"/>
          </p:cNvGraphicFramePr>
          <p:nvPr>
            <p:extLst>
              <p:ext uri="{D42A27DB-BD31-4B8C-83A1-F6EECF244321}">
                <p14:modId xmlns:p14="http://schemas.microsoft.com/office/powerpoint/2010/main" val="4008491098"/>
              </p:ext>
            </p:extLst>
          </p:nvPr>
        </p:nvGraphicFramePr>
        <p:xfrm>
          <a:off x="956345" y="2184717"/>
          <a:ext cx="9349883" cy="1285240"/>
        </p:xfrm>
        <a:graphic>
          <a:graphicData uri="http://schemas.openxmlformats.org/drawingml/2006/table">
            <a:tbl>
              <a:tblPr firstRow="1" bandRow="1">
                <a:tableStyleId>{5C22544A-7EE6-4342-B048-85BDC9FD1C3A}</a:tableStyleId>
              </a:tblPr>
              <a:tblGrid>
                <a:gridCol w="3068724">
                  <a:extLst>
                    <a:ext uri="{9D8B030D-6E8A-4147-A177-3AD203B41FA5}">
                      <a16:colId xmlns:a16="http://schemas.microsoft.com/office/drawing/2014/main" val="2221582067"/>
                    </a:ext>
                  </a:extLst>
                </a:gridCol>
                <a:gridCol w="2717563">
                  <a:extLst>
                    <a:ext uri="{9D8B030D-6E8A-4147-A177-3AD203B41FA5}">
                      <a16:colId xmlns:a16="http://schemas.microsoft.com/office/drawing/2014/main" val="2465280801"/>
                    </a:ext>
                  </a:extLst>
                </a:gridCol>
                <a:gridCol w="3563596">
                  <a:extLst>
                    <a:ext uri="{9D8B030D-6E8A-4147-A177-3AD203B41FA5}">
                      <a16:colId xmlns:a16="http://schemas.microsoft.com/office/drawing/2014/main" val="418359756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Project Period Extension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Programmatic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Financial</a:t>
                      </a:r>
                    </a:p>
                  </a:txBody>
                  <a:tcPr/>
                </a:tc>
                <a:extLst>
                  <a:ext uri="{0D108BD9-81ED-4DB2-BD59-A6C34878D82A}">
                    <a16:rowId xmlns:a16="http://schemas.microsoft.com/office/drawing/2014/main" val="1672947628"/>
                  </a:ext>
                </a:extLst>
              </a:tr>
              <a:tr h="370840">
                <a:tc>
                  <a:txBody>
                    <a:bodyPr/>
                    <a:lstStyle/>
                    <a:p>
                      <a:r>
                        <a:rPr lang="en-US" dirty="0"/>
                        <a:t>Project Period Extension GAM</a:t>
                      </a:r>
                    </a:p>
                  </a:txBody>
                  <a:tcPr/>
                </a:tc>
                <a:tc>
                  <a:txBody>
                    <a:bodyPr/>
                    <a:lstStyle/>
                    <a:p>
                      <a:r>
                        <a:rPr lang="en-US" dirty="0"/>
                        <a:t>Programmatic Cost GAM</a:t>
                      </a:r>
                    </a:p>
                    <a:p>
                      <a:r>
                        <a:rPr lang="en-US" dirty="0"/>
                        <a:t>Scope Change GAM</a:t>
                      </a:r>
                    </a:p>
                  </a:txBody>
                  <a:tcPr/>
                </a:tc>
                <a:tc>
                  <a:txBody>
                    <a:bodyPr/>
                    <a:lstStyle/>
                    <a:p>
                      <a:r>
                        <a:rPr lang="en-US" dirty="0"/>
                        <a:t>Budget Modification GAM</a:t>
                      </a:r>
                    </a:p>
                    <a:p>
                      <a:r>
                        <a:rPr lang="en-US" dirty="0"/>
                        <a:t>Sole Source GAM</a:t>
                      </a:r>
                    </a:p>
                    <a:p>
                      <a:r>
                        <a:rPr lang="en-US" dirty="0"/>
                        <a:t>Budget Clearance GAM*</a:t>
                      </a:r>
                    </a:p>
                  </a:txBody>
                  <a:tcPr/>
                </a:tc>
                <a:extLst>
                  <a:ext uri="{0D108BD9-81ED-4DB2-BD59-A6C34878D82A}">
                    <a16:rowId xmlns:a16="http://schemas.microsoft.com/office/drawing/2014/main" val="4262400480"/>
                  </a:ext>
                </a:extLst>
              </a:tr>
            </a:tbl>
          </a:graphicData>
        </a:graphic>
      </p:graphicFrame>
      <p:sp>
        <p:nvSpPr>
          <p:cNvPr id="5" name="TextBox 4">
            <a:extLst>
              <a:ext uri="{FF2B5EF4-FFF2-40B4-BE49-F238E27FC236}">
                <a16:creationId xmlns:a16="http://schemas.microsoft.com/office/drawing/2014/main" id="{DC55BCD6-3B2F-7BB0-9669-1A1FA8CD042A}"/>
              </a:ext>
            </a:extLst>
          </p:cNvPr>
          <p:cNvSpPr txBox="1"/>
          <p:nvPr/>
        </p:nvSpPr>
        <p:spPr>
          <a:xfrm>
            <a:off x="956345" y="3839289"/>
            <a:ext cx="8615493" cy="2308324"/>
          </a:xfrm>
          <a:prstGeom prst="rect">
            <a:avLst/>
          </a:prstGeom>
          <a:noFill/>
        </p:spPr>
        <p:txBody>
          <a:bodyPr wrap="square" rtlCol="0">
            <a:spAutoFit/>
          </a:bodyPr>
          <a:lstStyle/>
          <a:p>
            <a:r>
              <a:rPr lang="en-US" dirty="0"/>
              <a:t>The following actions can still be done in JustGrants but are not being treated as GAMs: </a:t>
            </a:r>
          </a:p>
          <a:p>
            <a:pPr marL="285750" indent="-285750">
              <a:buFont typeface="Arial" panose="020B0604020202020204" pitchFamily="34" charset="0"/>
              <a:buChar char="•"/>
            </a:pPr>
            <a:r>
              <a:rPr lang="en-US" dirty="0"/>
              <a:t>Within JustGrants, an Entity Administrator can change the Grant Award Administrator and Change the Authorized Representative. </a:t>
            </a:r>
          </a:p>
          <a:p>
            <a:pPr marL="285750" indent="-285750">
              <a:buFont typeface="Arial" panose="020B0604020202020204" pitchFamily="34" charset="0"/>
              <a:buChar char="•"/>
            </a:pPr>
            <a:r>
              <a:rPr lang="en-US" dirty="0"/>
              <a:t>On SAM.gov, grantees can update: </a:t>
            </a:r>
          </a:p>
          <a:p>
            <a:pPr marL="742950" lvl="1" indent="-285750">
              <a:buFont typeface="Arial" panose="020B0604020202020204" pitchFamily="34" charset="0"/>
              <a:buChar char="•"/>
            </a:pPr>
            <a:r>
              <a:rPr lang="en-US" dirty="0"/>
              <a:t>Entity name </a:t>
            </a:r>
          </a:p>
          <a:p>
            <a:pPr marL="742950" lvl="1" indent="-285750">
              <a:buFont typeface="Arial" panose="020B0604020202020204" pitchFamily="34" charset="0"/>
              <a:buChar char="•"/>
            </a:pPr>
            <a:r>
              <a:rPr lang="en-US" dirty="0"/>
              <a:t>Address </a:t>
            </a:r>
          </a:p>
          <a:p>
            <a:pPr marL="742950" lvl="1" indent="-285750">
              <a:buFont typeface="Arial" panose="020B0604020202020204" pitchFamily="34" charset="0"/>
              <a:buChar char="•"/>
            </a:pPr>
            <a:r>
              <a:rPr lang="en-US" dirty="0"/>
              <a:t>E-Biz POC</a:t>
            </a:r>
          </a:p>
          <a:p>
            <a:endParaRPr lang="en-US" dirty="0"/>
          </a:p>
        </p:txBody>
      </p:sp>
      <p:sp>
        <p:nvSpPr>
          <p:cNvPr id="6" name="Slide Number Placeholder 5">
            <a:extLst>
              <a:ext uri="{FF2B5EF4-FFF2-40B4-BE49-F238E27FC236}">
                <a16:creationId xmlns:a16="http://schemas.microsoft.com/office/drawing/2014/main" id="{7B775D62-52D1-4B2E-0D16-BC1269DECED3}"/>
              </a:ext>
            </a:extLst>
          </p:cNvPr>
          <p:cNvSpPr>
            <a:spLocks noGrp="1"/>
          </p:cNvSpPr>
          <p:nvPr>
            <p:ph type="sldNum" sz="quarter" idx="12"/>
          </p:nvPr>
        </p:nvSpPr>
        <p:spPr/>
        <p:txBody>
          <a:bodyPr/>
          <a:lstStyle/>
          <a:p>
            <a:fld id="{755C3E4F-CBFA-498A-B8CF-E469BBFDA5FD}" type="slidenum">
              <a:rPr lang="en-US" smtClean="0"/>
              <a:t>10</a:t>
            </a:fld>
            <a:endParaRPr lang="en-US"/>
          </a:p>
        </p:txBody>
      </p:sp>
      <p:sp>
        <p:nvSpPr>
          <p:cNvPr id="7" name="TextBox 6">
            <a:extLst>
              <a:ext uri="{FF2B5EF4-FFF2-40B4-BE49-F238E27FC236}">
                <a16:creationId xmlns:a16="http://schemas.microsoft.com/office/drawing/2014/main" id="{3F3A85F5-10CA-F8DE-2FF8-65B132D0E777}"/>
              </a:ext>
            </a:extLst>
          </p:cNvPr>
          <p:cNvSpPr txBox="1"/>
          <p:nvPr/>
        </p:nvSpPr>
        <p:spPr>
          <a:xfrm>
            <a:off x="956345" y="6009114"/>
            <a:ext cx="10330342" cy="276999"/>
          </a:xfrm>
          <a:prstGeom prst="rect">
            <a:avLst/>
          </a:prstGeom>
          <a:noFill/>
        </p:spPr>
        <p:txBody>
          <a:bodyPr wrap="square" rtlCol="0">
            <a:spAutoFit/>
          </a:bodyPr>
          <a:lstStyle/>
          <a:p>
            <a:r>
              <a:rPr lang="en-US" sz="1200" dirty="0"/>
              <a:t>* The Budget Clearance GAMs are initiated by DOJ.</a:t>
            </a:r>
          </a:p>
        </p:txBody>
      </p:sp>
    </p:spTree>
    <p:extLst>
      <p:ext uri="{BB962C8B-B14F-4D97-AF65-F5344CB8AC3E}">
        <p14:creationId xmlns:p14="http://schemas.microsoft.com/office/powerpoint/2010/main" val="37722909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To GAM or Not to GAM</a:t>
            </a:r>
          </a:p>
        </p:txBody>
      </p:sp>
      <p:sp>
        <p:nvSpPr>
          <p:cNvPr id="3" name="TextBox 2">
            <a:extLst>
              <a:ext uri="{FF2B5EF4-FFF2-40B4-BE49-F238E27FC236}">
                <a16:creationId xmlns:a16="http://schemas.microsoft.com/office/drawing/2014/main" id="{A4052F18-3D48-0403-C2A8-5DB6BF1A1BD4}"/>
              </a:ext>
            </a:extLst>
          </p:cNvPr>
          <p:cNvSpPr txBox="1"/>
          <p:nvPr/>
        </p:nvSpPr>
        <p:spPr>
          <a:xfrm>
            <a:off x="956345" y="1690688"/>
            <a:ext cx="10515600" cy="3693319"/>
          </a:xfrm>
          <a:prstGeom prst="rect">
            <a:avLst/>
          </a:prstGeom>
          <a:noFill/>
        </p:spPr>
        <p:txBody>
          <a:bodyPr wrap="square" rtlCol="0">
            <a:spAutoFit/>
          </a:bodyPr>
          <a:lstStyle/>
          <a:p>
            <a:r>
              <a:rPr lang="en-US" dirty="0"/>
              <a:t>Creating a GAM</a:t>
            </a:r>
          </a:p>
          <a:p>
            <a:endParaRPr lang="en-US" dirty="0"/>
          </a:p>
          <a:p>
            <a:r>
              <a:rPr lang="en-US" dirty="0"/>
              <a:t>The assigned </a:t>
            </a:r>
            <a:r>
              <a:rPr lang="en-US" b="1" dirty="0"/>
              <a:t>Grant Award Administrator </a:t>
            </a:r>
            <a:r>
              <a:rPr lang="en-US" dirty="0"/>
              <a:t>(or </a:t>
            </a:r>
            <a:r>
              <a:rPr lang="en-US" b="1" dirty="0"/>
              <a:t>Alternate Grant Award Administrator</a:t>
            </a:r>
            <a:r>
              <a:rPr lang="en-US" dirty="0"/>
              <a:t>) can create a GAM by doing the following.</a:t>
            </a:r>
          </a:p>
          <a:p>
            <a:pPr marL="285750" indent="-285750">
              <a:buFont typeface="Arial" panose="020B0604020202020204" pitchFamily="34" charset="0"/>
              <a:buChar char="•"/>
            </a:pPr>
            <a:r>
              <a:rPr lang="en-US" dirty="0"/>
              <a:t>From the JustGrants Homepage, Click </a:t>
            </a:r>
            <a:r>
              <a:rPr lang="en-US" b="1" dirty="0"/>
              <a:t>Awards</a:t>
            </a:r>
          </a:p>
          <a:p>
            <a:pPr marL="285750" indent="-285750">
              <a:buFont typeface="Arial" panose="020B0604020202020204" pitchFamily="34" charset="0"/>
              <a:buChar char="•"/>
            </a:pPr>
            <a:r>
              <a:rPr lang="en-US" dirty="0"/>
              <a:t>Click the </a:t>
            </a:r>
            <a:r>
              <a:rPr lang="en-US" b="1" dirty="0"/>
              <a:t>Award ID </a:t>
            </a:r>
            <a:r>
              <a:rPr lang="en-US" dirty="0"/>
              <a:t>for which you want to create the GAM</a:t>
            </a:r>
          </a:p>
          <a:p>
            <a:pPr marL="285750" indent="-285750">
              <a:buFont typeface="Arial" panose="020B0604020202020204" pitchFamily="34" charset="0"/>
              <a:buChar char="•"/>
            </a:pPr>
            <a:r>
              <a:rPr lang="en-US" dirty="0"/>
              <a:t>In Assignments section, Click </a:t>
            </a:r>
            <a:r>
              <a:rPr lang="en-US" b="1" dirty="0"/>
              <a:t>Begin</a:t>
            </a:r>
            <a:r>
              <a:rPr lang="en-US" dirty="0"/>
              <a:t> button that corresponds to Programmatic</a:t>
            </a:r>
          </a:p>
          <a:p>
            <a:pPr marL="285750" indent="-285750">
              <a:buFont typeface="Arial" panose="020B0604020202020204" pitchFamily="34" charset="0"/>
              <a:buChar char="•"/>
            </a:pPr>
            <a:r>
              <a:rPr lang="en-US" dirty="0"/>
              <a:t>Click the </a:t>
            </a:r>
            <a:r>
              <a:rPr lang="en-US" b="1" dirty="0"/>
              <a:t>Grant Award Modification (GAM) </a:t>
            </a:r>
            <a:r>
              <a:rPr lang="en-US" dirty="0"/>
              <a:t>tab</a:t>
            </a:r>
          </a:p>
          <a:p>
            <a:pPr marL="285750" indent="-285750">
              <a:buFont typeface="Arial" panose="020B0604020202020204" pitchFamily="34" charset="0"/>
              <a:buChar char="•"/>
            </a:pPr>
            <a:r>
              <a:rPr lang="en-US" dirty="0"/>
              <a:t>Select the GAM type from the </a:t>
            </a:r>
            <a:r>
              <a:rPr lang="en-US" b="1" dirty="0"/>
              <a:t>Type of Award Change </a:t>
            </a:r>
            <a:r>
              <a:rPr lang="en-US" dirty="0"/>
              <a:t>dropdown</a:t>
            </a:r>
          </a:p>
          <a:p>
            <a:pPr marL="285750" indent="-285750">
              <a:buFont typeface="Arial" panose="020B0604020202020204" pitchFamily="34" charset="0"/>
              <a:buChar char="•"/>
            </a:pPr>
            <a:r>
              <a:rPr lang="en-US" dirty="0"/>
              <a:t>If necessary, select the subtype from the </a:t>
            </a:r>
            <a:r>
              <a:rPr lang="en-US" b="1" dirty="0"/>
              <a:t>Award Change Subtype </a:t>
            </a:r>
            <a:r>
              <a:rPr lang="en-US" dirty="0"/>
              <a:t>dropdown</a:t>
            </a:r>
          </a:p>
          <a:p>
            <a:pPr marL="285750" indent="-285750">
              <a:buFont typeface="Arial" panose="020B0604020202020204" pitchFamily="34" charset="0"/>
              <a:buChar char="•"/>
            </a:pPr>
            <a:r>
              <a:rPr lang="en-US" dirty="0"/>
              <a:t>Select </a:t>
            </a:r>
            <a:r>
              <a:rPr lang="en-US" b="1" dirty="0"/>
              <a:t>Create New GAM</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A87DAB1D-8A5A-C10D-1910-86980CF47861}"/>
              </a:ext>
            </a:extLst>
          </p:cNvPr>
          <p:cNvSpPr>
            <a:spLocks noGrp="1"/>
          </p:cNvSpPr>
          <p:nvPr>
            <p:ph type="sldNum" sz="quarter" idx="12"/>
          </p:nvPr>
        </p:nvSpPr>
        <p:spPr/>
        <p:txBody>
          <a:bodyPr/>
          <a:lstStyle/>
          <a:p>
            <a:fld id="{755C3E4F-CBFA-498A-B8CF-E469BBFDA5FD}" type="slidenum">
              <a:rPr lang="en-US" smtClean="0"/>
              <a:t>11</a:t>
            </a:fld>
            <a:endParaRPr lang="en-US"/>
          </a:p>
        </p:txBody>
      </p:sp>
      <p:sp>
        <p:nvSpPr>
          <p:cNvPr id="5" name="TextBox 4">
            <a:extLst>
              <a:ext uri="{FF2B5EF4-FFF2-40B4-BE49-F238E27FC236}">
                <a16:creationId xmlns:a16="http://schemas.microsoft.com/office/drawing/2014/main" id="{9D2BACD0-E795-F96C-11F3-1C71C81C9D5B}"/>
              </a:ext>
            </a:extLst>
          </p:cNvPr>
          <p:cNvSpPr txBox="1"/>
          <p:nvPr/>
        </p:nvSpPr>
        <p:spPr>
          <a:xfrm>
            <a:off x="1023457" y="5905850"/>
            <a:ext cx="10330342" cy="461665"/>
          </a:xfrm>
          <a:prstGeom prst="rect">
            <a:avLst/>
          </a:prstGeom>
          <a:noFill/>
        </p:spPr>
        <p:txBody>
          <a:bodyPr wrap="square" rtlCol="0">
            <a:spAutoFit/>
          </a:bodyPr>
          <a:lstStyle/>
          <a:p>
            <a:r>
              <a:rPr lang="en-US" sz="1200" dirty="0"/>
              <a:t>The above steps and additional information can be found in the Grant Award Modification Job Aid Reference Guide, pages 66-72: </a:t>
            </a:r>
          </a:p>
          <a:p>
            <a:r>
              <a:rPr lang="en-US" sz="1200" dirty="0">
                <a:hlinkClick r:id="rId2"/>
              </a:rPr>
              <a:t>https://justicegrants.usdoj.gov/training/jarg-grant-award-modifications.pdf</a:t>
            </a:r>
            <a:r>
              <a:rPr lang="en-US" sz="1200" dirty="0"/>
              <a:t> </a:t>
            </a:r>
          </a:p>
        </p:txBody>
      </p:sp>
    </p:spTree>
    <p:extLst>
      <p:ext uri="{BB962C8B-B14F-4D97-AF65-F5344CB8AC3E}">
        <p14:creationId xmlns:p14="http://schemas.microsoft.com/office/powerpoint/2010/main" val="11922201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Troubleshooting</a:t>
            </a:r>
          </a:p>
        </p:txBody>
      </p:sp>
      <p:sp>
        <p:nvSpPr>
          <p:cNvPr id="3" name="TextBox 2">
            <a:extLst>
              <a:ext uri="{FF2B5EF4-FFF2-40B4-BE49-F238E27FC236}">
                <a16:creationId xmlns:a16="http://schemas.microsoft.com/office/drawing/2014/main" id="{A4052F18-3D48-0403-C2A8-5DB6BF1A1BD4}"/>
              </a:ext>
            </a:extLst>
          </p:cNvPr>
          <p:cNvSpPr txBox="1"/>
          <p:nvPr/>
        </p:nvSpPr>
        <p:spPr>
          <a:xfrm>
            <a:off x="956345" y="1690688"/>
            <a:ext cx="4791312" cy="3416320"/>
          </a:xfrm>
          <a:prstGeom prst="rect">
            <a:avLst/>
          </a:prstGeom>
          <a:noFill/>
        </p:spPr>
        <p:txBody>
          <a:bodyPr wrap="square" rtlCol="0">
            <a:spAutoFit/>
          </a:bodyPr>
          <a:lstStyle/>
          <a:p>
            <a:r>
              <a:rPr lang="en-US" dirty="0"/>
              <a:t>If you are having issues with finding or completing a work item, try the following:</a:t>
            </a:r>
          </a:p>
          <a:p>
            <a:pPr marL="285750" indent="-285750">
              <a:buFont typeface="Arial" panose="020B0604020202020204" pitchFamily="34" charset="0"/>
              <a:buChar char="•"/>
            </a:pPr>
            <a:r>
              <a:rPr lang="en-US" dirty="0"/>
              <a:t>Make sure that the user has the correct role and is assigned to the award or application</a:t>
            </a:r>
          </a:p>
          <a:p>
            <a:pPr marL="285750" indent="-285750">
              <a:buFont typeface="Arial" panose="020B0604020202020204" pitchFamily="34" charset="0"/>
              <a:buChar char="•"/>
            </a:pPr>
            <a:r>
              <a:rPr lang="en-US" dirty="0"/>
              <a:t>Unassign and Reassign the user to the award or application</a:t>
            </a:r>
          </a:p>
          <a:p>
            <a:pPr marL="285750" indent="-285750">
              <a:buFont typeface="Arial" panose="020B0604020202020204" pitchFamily="34" charset="0"/>
              <a:buChar char="•"/>
            </a:pPr>
            <a:r>
              <a:rPr lang="en-US" dirty="0"/>
              <a:t>Clear your cache (browser history)</a:t>
            </a:r>
          </a:p>
          <a:p>
            <a:pPr marL="285750" indent="-285750">
              <a:buFont typeface="Arial" panose="020B0604020202020204" pitchFamily="34" charset="0"/>
              <a:buChar char="•"/>
            </a:pPr>
            <a:r>
              <a:rPr lang="en-US" dirty="0"/>
              <a:t>Assign work to someone else and see if they have the desired action available</a:t>
            </a:r>
          </a:p>
          <a:p>
            <a:pPr marL="285750" indent="-285750">
              <a:buFont typeface="Arial" panose="020B0604020202020204" pitchFamily="34" charset="0"/>
              <a:buChar char="•"/>
            </a:pPr>
            <a:r>
              <a:rPr lang="en-US" dirty="0"/>
              <a:t>Review the Training materials located at </a:t>
            </a:r>
            <a:r>
              <a:rPr lang="en-US" dirty="0">
                <a:hlinkClick r:id="rId2"/>
              </a:rPr>
              <a:t>https://justicegrants.usdoj.gov/training</a:t>
            </a:r>
            <a:endParaRPr lang="en-US" dirty="0"/>
          </a:p>
          <a:p>
            <a:endParaRPr lang="en-US" dirty="0"/>
          </a:p>
        </p:txBody>
      </p:sp>
      <p:sp>
        <p:nvSpPr>
          <p:cNvPr id="4" name="Slide Number Placeholder 3">
            <a:extLst>
              <a:ext uri="{FF2B5EF4-FFF2-40B4-BE49-F238E27FC236}">
                <a16:creationId xmlns:a16="http://schemas.microsoft.com/office/drawing/2014/main" id="{E092B0E4-21B7-2D3C-2917-C470E6123865}"/>
              </a:ext>
            </a:extLst>
          </p:cNvPr>
          <p:cNvSpPr>
            <a:spLocks noGrp="1"/>
          </p:cNvSpPr>
          <p:nvPr>
            <p:ph type="sldNum" sz="quarter" idx="12"/>
          </p:nvPr>
        </p:nvSpPr>
        <p:spPr/>
        <p:txBody>
          <a:bodyPr/>
          <a:lstStyle/>
          <a:p>
            <a:fld id="{755C3E4F-CBFA-498A-B8CF-E469BBFDA5FD}" type="slidenum">
              <a:rPr lang="en-US" smtClean="0"/>
              <a:t>12</a:t>
            </a:fld>
            <a:endParaRPr lang="en-US"/>
          </a:p>
        </p:txBody>
      </p:sp>
      <p:pic>
        <p:nvPicPr>
          <p:cNvPr id="6" name="Picture 5">
            <a:extLst>
              <a:ext uri="{FF2B5EF4-FFF2-40B4-BE49-F238E27FC236}">
                <a16:creationId xmlns:a16="http://schemas.microsoft.com/office/drawing/2014/main" id="{9DB75FEB-EF07-FBED-CE5F-D7187A1E7CEB}"/>
              </a:ext>
            </a:extLst>
          </p:cNvPr>
          <p:cNvPicPr>
            <a:picLocks noChangeAspect="1"/>
          </p:cNvPicPr>
          <p:nvPr/>
        </p:nvPicPr>
        <p:blipFill>
          <a:blip r:embed="rId3"/>
          <a:stretch>
            <a:fillRect/>
          </a:stretch>
        </p:blipFill>
        <p:spPr>
          <a:xfrm>
            <a:off x="5956031" y="1338327"/>
            <a:ext cx="4900146" cy="4726571"/>
          </a:xfrm>
          <a:prstGeom prst="rect">
            <a:avLst/>
          </a:prstGeom>
        </p:spPr>
      </p:pic>
    </p:spTree>
    <p:extLst>
      <p:ext uri="{BB962C8B-B14F-4D97-AF65-F5344CB8AC3E}">
        <p14:creationId xmlns:p14="http://schemas.microsoft.com/office/powerpoint/2010/main" val="456518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When to Call the Help Desk</a:t>
            </a:r>
          </a:p>
        </p:txBody>
      </p:sp>
      <p:sp>
        <p:nvSpPr>
          <p:cNvPr id="3" name="TextBox 2">
            <a:extLst>
              <a:ext uri="{FF2B5EF4-FFF2-40B4-BE49-F238E27FC236}">
                <a16:creationId xmlns:a16="http://schemas.microsoft.com/office/drawing/2014/main" id="{A4052F18-3D48-0403-C2A8-5DB6BF1A1BD4}"/>
              </a:ext>
            </a:extLst>
          </p:cNvPr>
          <p:cNvSpPr txBox="1"/>
          <p:nvPr/>
        </p:nvSpPr>
        <p:spPr>
          <a:xfrm>
            <a:off x="939567" y="1690688"/>
            <a:ext cx="10515600" cy="4247317"/>
          </a:xfrm>
          <a:prstGeom prst="rect">
            <a:avLst/>
          </a:prstGeom>
          <a:noFill/>
        </p:spPr>
        <p:txBody>
          <a:bodyPr wrap="square" rtlCol="0">
            <a:spAutoFit/>
          </a:bodyPr>
          <a:lstStyle/>
          <a:p>
            <a:r>
              <a:rPr lang="en-US" dirty="0">
                <a:solidFill>
                  <a:srgbClr val="1B1B1B"/>
                </a:solidFill>
                <a:latin typeface="Roboto"/>
              </a:rPr>
              <a:t>If a user has tried to troubleshoot any issue but still requires technical support with their OVW award or application, they should contact the OVW JustGrants Support Team.</a:t>
            </a:r>
          </a:p>
          <a:p>
            <a:endParaRPr lang="en-US" dirty="0">
              <a:solidFill>
                <a:srgbClr val="1B1B1B"/>
              </a:solidFill>
              <a:latin typeface="Roboto"/>
            </a:endParaRPr>
          </a:p>
          <a:p>
            <a:r>
              <a:rPr lang="en-US" b="0" i="0" dirty="0">
                <a:solidFill>
                  <a:srgbClr val="1B1B1B"/>
                </a:solidFill>
                <a:effectLst/>
                <a:latin typeface="Roboto"/>
              </a:rPr>
              <a:t>OVW Support                    </a:t>
            </a:r>
            <a:r>
              <a:rPr lang="en-US" b="1" i="0" u="sng" dirty="0">
                <a:solidFill>
                  <a:srgbClr val="005EA2"/>
                </a:solidFill>
                <a:effectLst/>
                <a:latin typeface="Roboto"/>
                <a:hlinkClick r:id="rId2" tooltip="OVW Support Email"/>
              </a:rPr>
              <a:t>OVW.JustGrantsSupport@usdoj.gov</a:t>
            </a:r>
            <a:r>
              <a:rPr lang="en-US" b="0" i="0" dirty="0">
                <a:solidFill>
                  <a:srgbClr val="1B1B1B"/>
                </a:solidFill>
                <a:effectLst/>
                <a:latin typeface="Roboto"/>
              </a:rPr>
              <a:t>    866-655-4482</a:t>
            </a:r>
            <a:endParaRPr lang="en-US" dirty="0"/>
          </a:p>
          <a:p>
            <a:endParaRPr lang="en-US" b="0" i="0" dirty="0">
              <a:solidFill>
                <a:srgbClr val="1B1B1B"/>
              </a:solidFill>
              <a:effectLst/>
              <a:latin typeface="Roboto"/>
            </a:endParaRPr>
          </a:p>
          <a:p>
            <a:endParaRPr lang="en-US" b="0" i="0" dirty="0">
              <a:solidFill>
                <a:srgbClr val="1B1B1B"/>
              </a:solidFill>
              <a:effectLst/>
              <a:latin typeface="Roboto"/>
            </a:endParaRPr>
          </a:p>
          <a:p>
            <a:r>
              <a:rPr lang="en-US" b="0" i="0" dirty="0">
                <a:solidFill>
                  <a:srgbClr val="1B1B1B"/>
                </a:solidFill>
                <a:effectLst/>
                <a:latin typeface="Roboto"/>
              </a:rPr>
              <a:t>If an Entity Administrator needs to reset their password, they should contact the OJP JustGrants Support Team.</a:t>
            </a:r>
          </a:p>
          <a:p>
            <a:endParaRPr lang="en-US" b="0" i="0" dirty="0">
              <a:solidFill>
                <a:srgbClr val="1B1B1B"/>
              </a:solidFill>
              <a:effectLst/>
              <a:latin typeface="Roboto"/>
            </a:endParaRPr>
          </a:p>
          <a:p>
            <a:r>
              <a:rPr lang="en-US" b="0" i="0" dirty="0">
                <a:solidFill>
                  <a:srgbClr val="1B1B1B"/>
                </a:solidFill>
                <a:effectLst/>
                <a:latin typeface="Roboto"/>
              </a:rPr>
              <a:t>OJP Support                     </a:t>
            </a:r>
            <a:r>
              <a:rPr lang="en-US" b="1" i="0" u="sng" dirty="0">
                <a:solidFill>
                  <a:srgbClr val="005EA2"/>
                </a:solidFill>
                <a:effectLst/>
                <a:latin typeface="Roboto"/>
                <a:hlinkClick r:id="rId3" tooltip="OJP Support Email"/>
              </a:rPr>
              <a:t>JustGrants.Support@usdoj.gov</a:t>
            </a:r>
            <a:r>
              <a:rPr lang="en-US" b="0" i="0" dirty="0">
                <a:solidFill>
                  <a:srgbClr val="1B1B1B"/>
                </a:solidFill>
                <a:effectLst/>
                <a:latin typeface="Roboto"/>
              </a:rPr>
              <a:t>             833-872-5175</a:t>
            </a:r>
          </a:p>
          <a:p>
            <a:endParaRPr lang="en-US" dirty="0">
              <a:solidFill>
                <a:srgbClr val="1B1B1B"/>
              </a:solidFill>
              <a:latin typeface="Roboto"/>
            </a:endParaRPr>
          </a:p>
          <a:p>
            <a:endParaRPr lang="en-US" dirty="0"/>
          </a:p>
          <a:p>
            <a:r>
              <a:rPr lang="en-US" dirty="0">
                <a:solidFill>
                  <a:srgbClr val="1B1B1B"/>
                </a:solidFill>
                <a:latin typeface="Roboto"/>
              </a:rPr>
              <a:t>If a user has programmatic questions regarding their OVW award, they should contact their grant management specialist.  </a:t>
            </a:r>
            <a:br>
              <a:rPr lang="en-US" dirty="0"/>
            </a:br>
            <a:endParaRPr lang="en-US" dirty="0"/>
          </a:p>
        </p:txBody>
      </p:sp>
      <p:sp>
        <p:nvSpPr>
          <p:cNvPr id="4" name="Slide Number Placeholder 3">
            <a:extLst>
              <a:ext uri="{FF2B5EF4-FFF2-40B4-BE49-F238E27FC236}">
                <a16:creationId xmlns:a16="http://schemas.microsoft.com/office/drawing/2014/main" id="{C093A3AB-E89E-644A-2465-A4D4FAD3C680}"/>
              </a:ext>
            </a:extLst>
          </p:cNvPr>
          <p:cNvSpPr>
            <a:spLocks noGrp="1"/>
          </p:cNvSpPr>
          <p:nvPr>
            <p:ph type="sldNum" sz="quarter" idx="12"/>
          </p:nvPr>
        </p:nvSpPr>
        <p:spPr/>
        <p:txBody>
          <a:bodyPr/>
          <a:lstStyle/>
          <a:p>
            <a:fld id="{755C3E4F-CBFA-498A-B8CF-E469BBFDA5FD}" type="slidenum">
              <a:rPr lang="en-US" smtClean="0"/>
              <a:t>13</a:t>
            </a:fld>
            <a:endParaRPr lang="en-US"/>
          </a:p>
        </p:txBody>
      </p:sp>
    </p:spTree>
    <p:extLst>
      <p:ext uri="{BB962C8B-B14F-4D97-AF65-F5344CB8AC3E}">
        <p14:creationId xmlns:p14="http://schemas.microsoft.com/office/powerpoint/2010/main" val="4167083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a:solidFill>
                  <a:srgbClr val="FFFFFF"/>
                </a:solidFill>
                <a:latin typeface="+mj-lt"/>
                <a:ea typeface="+mj-ea"/>
                <a:cs typeface="+mj-cs"/>
              </a:rPr>
              <a:t>Agenda</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TextBox 2">
            <a:extLst>
              <a:ext uri="{FF2B5EF4-FFF2-40B4-BE49-F238E27FC236}">
                <a16:creationId xmlns:a16="http://schemas.microsoft.com/office/drawing/2014/main" id="{A4052F18-3D48-0403-C2A8-5DB6BF1A1BD4}"/>
              </a:ext>
            </a:extLst>
          </p:cNvPr>
          <p:cNvSpPr txBox="1"/>
          <p:nvPr/>
        </p:nvSpPr>
        <p:spPr>
          <a:xfrm>
            <a:off x="4447308" y="591344"/>
            <a:ext cx="6906491" cy="5585619"/>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t>User Roles</a:t>
            </a:r>
          </a:p>
          <a:p>
            <a:pPr indent="-228600">
              <a:lnSpc>
                <a:spcPct val="90000"/>
              </a:lnSpc>
              <a:spcAft>
                <a:spcPts val="600"/>
              </a:spcAft>
              <a:buFont typeface="Arial" panose="020B0604020202020204" pitchFamily="34" charset="0"/>
              <a:buChar char="•"/>
            </a:pPr>
            <a:r>
              <a:rPr lang="en-US" dirty="0"/>
              <a:t>Assigning Roles to Awards</a:t>
            </a:r>
          </a:p>
          <a:p>
            <a:pPr indent="-228600">
              <a:lnSpc>
                <a:spcPct val="90000"/>
              </a:lnSpc>
              <a:spcAft>
                <a:spcPts val="600"/>
              </a:spcAft>
              <a:buFont typeface="Arial" panose="020B0604020202020204" pitchFamily="34" charset="0"/>
              <a:buChar char="•"/>
            </a:pPr>
            <a:r>
              <a:rPr lang="en-US" dirty="0"/>
              <a:t>My Worklist</a:t>
            </a:r>
          </a:p>
          <a:p>
            <a:pPr indent="-228600">
              <a:lnSpc>
                <a:spcPct val="90000"/>
              </a:lnSpc>
              <a:spcAft>
                <a:spcPts val="600"/>
              </a:spcAft>
              <a:buFont typeface="Arial" panose="020B0604020202020204" pitchFamily="34" charset="0"/>
              <a:buChar char="•"/>
            </a:pPr>
            <a:r>
              <a:rPr lang="en-US" dirty="0"/>
              <a:t>Read Only vs. Edit Mode</a:t>
            </a:r>
          </a:p>
          <a:p>
            <a:pPr indent="-228600">
              <a:lnSpc>
                <a:spcPct val="90000"/>
              </a:lnSpc>
              <a:spcAft>
                <a:spcPts val="600"/>
              </a:spcAft>
              <a:buFont typeface="Arial" panose="020B0604020202020204" pitchFamily="34" charset="0"/>
              <a:buChar char="•"/>
            </a:pPr>
            <a:r>
              <a:rPr lang="en-US" dirty="0"/>
              <a:t>Deliverables</a:t>
            </a:r>
          </a:p>
          <a:p>
            <a:pPr indent="-228600">
              <a:lnSpc>
                <a:spcPct val="90000"/>
              </a:lnSpc>
              <a:spcAft>
                <a:spcPts val="600"/>
              </a:spcAft>
              <a:buFont typeface="Arial" panose="020B0604020202020204" pitchFamily="34" charset="0"/>
              <a:buChar char="•"/>
            </a:pPr>
            <a:r>
              <a:rPr lang="en-US" dirty="0"/>
              <a:t>To GAM or Not to GAM</a:t>
            </a:r>
          </a:p>
          <a:p>
            <a:pPr indent="-228600">
              <a:lnSpc>
                <a:spcPct val="90000"/>
              </a:lnSpc>
              <a:spcAft>
                <a:spcPts val="600"/>
              </a:spcAft>
              <a:buFont typeface="Arial" panose="020B0604020202020204" pitchFamily="34" charset="0"/>
              <a:buChar char="•"/>
            </a:pPr>
            <a:r>
              <a:rPr lang="en-US" dirty="0"/>
              <a:t>Troubleshooting</a:t>
            </a:r>
          </a:p>
          <a:p>
            <a:pPr indent="-228600">
              <a:lnSpc>
                <a:spcPct val="90000"/>
              </a:lnSpc>
              <a:spcAft>
                <a:spcPts val="600"/>
              </a:spcAft>
              <a:buFont typeface="Arial" panose="020B0604020202020204" pitchFamily="34" charset="0"/>
              <a:buChar char="•"/>
            </a:pPr>
            <a:r>
              <a:rPr lang="en-US" dirty="0"/>
              <a:t>When to Call Help Desk</a:t>
            </a:r>
          </a:p>
        </p:txBody>
      </p:sp>
      <p:sp>
        <p:nvSpPr>
          <p:cNvPr id="4" name="Slide Number Placeholder 3">
            <a:extLst>
              <a:ext uri="{FF2B5EF4-FFF2-40B4-BE49-F238E27FC236}">
                <a16:creationId xmlns:a16="http://schemas.microsoft.com/office/drawing/2014/main" id="{316A68A7-FC8D-F8A9-DACB-CE9DA8E039DB}"/>
              </a:ext>
            </a:extLst>
          </p:cNvPr>
          <p:cNvSpPr>
            <a:spLocks noGrp="1"/>
          </p:cNvSpPr>
          <p:nvPr>
            <p:ph type="sldNum" sz="quarter" idx="12"/>
          </p:nvPr>
        </p:nvSpPr>
        <p:spPr>
          <a:xfrm>
            <a:off x="9541564" y="6356350"/>
            <a:ext cx="1812235" cy="365125"/>
          </a:xfrm>
        </p:spPr>
        <p:txBody>
          <a:bodyPr vert="horz" lIns="91440" tIns="45720" rIns="91440" bIns="45720" rtlCol="0" anchor="ctr">
            <a:normAutofit/>
          </a:bodyPr>
          <a:lstStyle/>
          <a:p>
            <a:pPr>
              <a:spcAft>
                <a:spcPts val="600"/>
              </a:spcAft>
            </a:pPr>
            <a:fld id="{755C3E4F-CBFA-498A-B8CF-E469BBFDA5FD}" type="slidenum">
              <a:rPr lang="en-US" smtClean="0"/>
              <a:pPr>
                <a:spcAft>
                  <a:spcPts val="600"/>
                </a:spcAft>
              </a:pPr>
              <a:t>2</a:t>
            </a:fld>
            <a:endParaRPr lang="en-US"/>
          </a:p>
        </p:txBody>
      </p:sp>
    </p:spTree>
    <p:extLst>
      <p:ext uri="{BB962C8B-B14F-4D97-AF65-F5344CB8AC3E}">
        <p14:creationId xmlns:p14="http://schemas.microsoft.com/office/powerpoint/2010/main" val="2542118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AF2C000-CE12-B404-CAFB-8D7DC9F3F49C}"/>
              </a:ext>
            </a:extLst>
          </p:cNvPr>
          <p:cNvSpPr>
            <a:spLocks noGrp="1"/>
          </p:cNvSpPr>
          <p:nvPr>
            <p:ph type="sldNum" sz="quarter" idx="12"/>
          </p:nvPr>
        </p:nvSpPr>
        <p:spPr/>
        <p:txBody>
          <a:bodyPr/>
          <a:lstStyle/>
          <a:p>
            <a:fld id="{755C3E4F-CBFA-498A-B8CF-E469BBFDA5FD}" type="slidenum">
              <a:rPr lang="en-US" smtClean="0"/>
              <a:t>3</a:t>
            </a:fld>
            <a:endParaRPr lang="en-US"/>
          </a:p>
        </p:txBody>
      </p:sp>
      <p:sp>
        <p:nvSpPr>
          <p:cNvPr id="2" name="Title 1">
            <a:extLst>
              <a:ext uri="{FF2B5EF4-FFF2-40B4-BE49-F238E27FC236}">
                <a16:creationId xmlns:a16="http://schemas.microsoft.com/office/drawing/2014/main" id="{02E2E5F8-334F-E869-BE17-02BF5D34E6BF}"/>
              </a:ext>
            </a:extLst>
          </p:cNvPr>
          <p:cNvSpPr>
            <a:spLocks noGrp="1"/>
          </p:cNvSpPr>
          <p:nvPr>
            <p:ph type="title" idx="4294967295"/>
          </p:nvPr>
        </p:nvSpPr>
        <p:spPr>
          <a:xfrm>
            <a:off x="695272" y="456207"/>
            <a:ext cx="3167601" cy="1111335"/>
          </a:xfrm>
        </p:spPr>
        <p:txBody>
          <a:bodyPr vert="horz" lIns="91440" tIns="45720" rIns="91440" bIns="45720" rtlCol="0" anchor="b">
            <a:normAutofit/>
          </a:bodyPr>
          <a:lstStyle/>
          <a:p>
            <a:pPr algn="ctr"/>
            <a:r>
              <a:rPr lang="en-US" sz="4000" kern="1200" dirty="0">
                <a:solidFill>
                  <a:schemeClr val="tx2"/>
                </a:solidFill>
                <a:latin typeface="+mj-lt"/>
                <a:ea typeface="+mj-ea"/>
                <a:cs typeface="+mj-cs"/>
              </a:rPr>
              <a:t>User Roles</a:t>
            </a:r>
          </a:p>
        </p:txBody>
      </p:sp>
      <p:pic>
        <p:nvPicPr>
          <p:cNvPr id="5" name="Picture 4">
            <a:extLst>
              <a:ext uri="{FF2B5EF4-FFF2-40B4-BE49-F238E27FC236}">
                <a16:creationId xmlns:a16="http://schemas.microsoft.com/office/drawing/2014/main" id="{456B160C-B56A-2447-68E3-70CDAD2ED13C}"/>
              </a:ext>
            </a:extLst>
          </p:cNvPr>
          <p:cNvPicPr>
            <a:picLocks noChangeAspect="1"/>
          </p:cNvPicPr>
          <p:nvPr/>
        </p:nvPicPr>
        <p:blipFill>
          <a:blip r:embed="rId2"/>
          <a:stretch>
            <a:fillRect/>
          </a:stretch>
        </p:blipFill>
        <p:spPr>
          <a:xfrm>
            <a:off x="4767507" y="446584"/>
            <a:ext cx="6431216" cy="5909766"/>
          </a:xfrm>
          <a:prstGeom prst="rect">
            <a:avLst/>
          </a:prstGeom>
        </p:spPr>
      </p:pic>
      <p:sp>
        <p:nvSpPr>
          <p:cNvPr id="7" name="TextBox 6">
            <a:extLst>
              <a:ext uri="{FF2B5EF4-FFF2-40B4-BE49-F238E27FC236}">
                <a16:creationId xmlns:a16="http://schemas.microsoft.com/office/drawing/2014/main" id="{93B946A1-D7D4-D302-CD1C-8E5A37F8B774}"/>
              </a:ext>
            </a:extLst>
          </p:cNvPr>
          <p:cNvSpPr txBox="1"/>
          <p:nvPr/>
        </p:nvSpPr>
        <p:spPr>
          <a:xfrm>
            <a:off x="867748" y="2258008"/>
            <a:ext cx="2832582" cy="1754326"/>
          </a:xfrm>
          <a:prstGeom prst="rect">
            <a:avLst/>
          </a:prstGeom>
          <a:noFill/>
        </p:spPr>
        <p:txBody>
          <a:bodyPr wrap="square" rtlCol="0">
            <a:spAutoFit/>
          </a:bodyPr>
          <a:lstStyle/>
          <a:p>
            <a:r>
              <a:rPr lang="en-US" dirty="0"/>
              <a:t>There are six (6) roles in JustGrants, each with unique duties and abilities. An entity user can be assigned multiple JustGrants roles.</a:t>
            </a:r>
          </a:p>
        </p:txBody>
      </p:sp>
    </p:spTree>
    <p:extLst>
      <p:ext uri="{BB962C8B-B14F-4D97-AF65-F5344CB8AC3E}">
        <p14:creationId xmlns:p14="http://schemas.microsoft.com/office/powerpoint/2010/main" val="785325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EAF2C000-CE12-B404-CAFB-8D7DC9F3F49C}"/>
              </a:ext>
            </a:extLst>
          </p:cNvPr>
          <p:cNvSpPr>
            <a:spLocks noGrp="1"/>
          </p:cNvSpPr>
          <p:nvPr>
            <p:ph type="sldNum" sz="quarter" idx="12"/>
          </p:nvPr>
        </p:nvSpPr>
        <p:spPr/>
        <p:txBody>
          <a:bodyPr/>
          <a:lstStyle/>
          <a:p>
            <a:fld id="{755C3E4F-CBFA-498A-B8CF-E469BBFDA5FD}" type="slidenum">
              <a:rPr lang="en-US" smtClean="0"/>
              <a:t>4</a:t>
            </a:fld>
            <a:endParaRPr lang="en-US"/>
          </a:p>
        </p:txBody>
      </p:sp>
      <p:sp>
        <p:nvSpPr>
          <p:cNvPr id="2" name="Title 1">
            <a:extLst>
              <a:ext uri="{FF2B5EF4-FFF2-40B4-BE49-F238E27FC236}">
                <a16:creationId xmlns:a16="http://schemas.microsoft.com/office/drawing/2014/main" id="{02E2E5F8-334F-E869-BE17-02BF5D34E6BF}"/>
              </a:ext>
            </a:extLst>
          </p:cNvPr>
          <p:cNvSpPr>
            <a:spLocks noGrp="1"/>
          </p:cNvSpPr>
          <p:nvPr>
            <p:ph type="title" idx="4294967295"/>
          </p:nvPr>
        </p:nvSpPr>
        <p:spPr>
          <a:xfrm>
            <a:off x="695272" y="456207"/>
            <a:ext cx="3167601" cy="1111335"/>
          </a:xfrm>
        </p:spPr>
        <p:txBody>
          <a:bodyPr vert="horz" lIns="91440" tIns="45720" rIns="91440" bIns="45720" rtlCol="0" anchor="b">
            <a:normAutofit fontScale="90000"/>
          </a:bodyPr>
          <a:lstStyle/>
          <a:p>
            <a:pPr algn="ctr"/>
            <a:r>
              <a:rPr lang="en-US" sz="4000" kern="1200" dirty="0">
                <a:solidFill>
                  <a:schemeClr val="tx2"/>
                </a:solidFill>
                <a:latin typeface="+mj-lt"/>
                <a:ea typeface="+mj-ea"/>
                <a:cs typeface="+mj-cs"/>
              </a:rPr>
              <a:t>User Roles – </a:t>
            </a:r>
            <a:r>
              <a:rPr lang="en-US" sz="4000" dirty="0">
                <a:solidFill>
                  <a:schemeClr val="tx2"/>
                </a:solidFill>
              </a:rPr>
              <a:t>Example</a:t>
            </a:r>
            <a:endParaRPr lang="en-US" sz="4000" kern="1200" dirty="0">
              <a:solidFill>
                <a:schemeClr val="tx2"/>
              </a:solidFill>
              <a:latin typeface="+mj-lt"/>
              <a:ea typeface="+mj-ea"/>
              <a:cs typeface="+mj-cs"/>
            </a:endParaRPr>
          </a:p>
        </p:txBody>
      </p:sp>
      <p:sp>
        <p:nvSpPr>
          <p:cNvPr id="7" name="TextBox 6">
            <a:extLst>
              <a:ext uri="{FF2B5EF4-FFF2-40B4-BE49-F238E27FC236}">
                <a16:creationId xmlns:a16="http://schemas.microsoft.com/office/drawing/2014/main" id="{93B946A1-D7D4-D302-CD1C-8E5A37F8B774}"/>
              </a:ext>
            </a:extLst>
          </p:cNvPr>
          <p:cNvSpPr txBox="1"/>
          <p:nvPr/>
        </p:nvSpPr>
        <p:spPr>
          <a:xfrm>
            <a:off x="867748" y="2258008"/>
            <a:ext cx="2832582" cy="1477328"/>
          </a:xfrm>
          <a:prstGeom prst="rect">
            <a:avLst/>
          </a:prstGeom>
          <a:noFill/>
        </p:spPr>
        <p:txBody>
          <a:bodyPr wrap="square" rtlCol="0">
            <a:spAutoFit/>
          </a:bodyPr>
          <a:lstStyle/>
          <a:p>
            <a:r>
              <a:rPr lang="en-US" dirty="0"/>
              <a:t>This sample Entity has multiple users and awards.  Some users have multiple roles assigned to multiple awards.</a:t>
            </a:r>
          </a:p>
        </p:txBody>
      </p:sp>
      <p:pic>
        <p:nvPicPr>
          <p:cNvPr id="9" name="Picture 8">
            <a:extLst>
              <a:ext uri="{FF2B5EF4-FFF2-40B4-BE49-F238E27FC236}">
                <a16:creationId xmlns:a16="http://schemas.microsoft.com/office/drawing/2014/main" id="{8773151C-08C2-31F0-0EBA-369CB4545F8A}"/>
              </a:ext>
            </a:extLst>
          </p:cNvPr>
          <p:cNvPicPr>
            <a:picLocks noChangeAspect="1"/>
          </p:cNvPicPr>
          <p:nvPr/>
        </p:nvPicPr>
        <p:blipFill>
          <a:blip r:embed="rId2"/>
          <a:stretch>
            <a:fillRect/>
          </a:stretch>
        </p:blipFill>
        <p:spPr>
          <a:xfrm>
            <a:off x="3862873" y="1335163"/>
            <a:ext cx="7277701" cy="4713537"/>
          </a:xfrm>
          <a:prstGeom prst="rect">
            <a:avLst/>
          </a:prstGeom>
        </p:spPr>
      </p:pic>
    </p:spTree>
    <p:extLst>
      <p:ext uri="{BB962C8B-B14F-4D97-AF65-F5344CB8AC3E}">
        <p14:creationId xmlns:p14="http://schemas.microsoft.com/office/powerpoint/2010/main" val="398424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Assigning Roles to Awards</a:t>
            </a:r>
            <a:br>
              <a:rPr lang="en-US" dirty="0"/>
            </a:br>
            <a:r>
              <a:rPr lang="en-US" sz="2400" dirty="0"/>
              <a:t>Adding Roles in DIAMD</a:t>
            </a:r>
            <a:endParaRPr lang="en-US" dirty="0"/>
          </a:p>
        </p:txBody>
      </p:sp>
      <p:sp>
        <p:nvSpPr>
          <p:cNvPr id="3" name="TextBox 2">
            <a:extLst>
              <a:ext uri="{FF2B5EF4-FFF2-40B4-BE49-F238E27FC236}">
                <a16:creationId xmlns:a16="http://schemas.microsoft.com/office/drawing/2014/main" id="{A4052F18-3D48-0403-C2A8-5DB6BF1A1BD4}"/>
              </a:ext>
            </a:extLst>
          </p:cNvPr>
          <p:cNvSpPr txBox="1"/>
          <p:nvPr/>
        </p:nvSpPr>
        <p:spPr>
          <a:xfrm>
            <a:off x="956345" y="1690688"/>
            <a:ext cx="10515600" cy="1200329"/>
          </a:xfrm>
          <a:prstGeom prst="rect">
            <a:avLst/>
          </a:prstGeom>
          <a:noFill/>
        </p:spPr>
        <p:txBody>
          <a:bodyPr wrap="square" rtlCol="0">
            <a:spAutoFit/>
          </a:bodyPr>
          <a:lstStyle/>
          <a:p>
            <a:r>
              <a:rPr lang="en-US" dirty="0"/>
              <a:t>The </a:t>
            </a:r>
            <a:r>
              <a:rPr lang="en-US" b="1" dirty="0"/>
              <a:t>Entity Administrator </a:t>
            </a:r>
            <a:r>
              <a:rPr lang="en-US" dirty="0"/>
              <a:t>is the only role with the ability to assign (and unassign) roles and awards to users.</a:t>
            </a:r>
          </a:p>
          <a:p>
            <a:r>
              <a:rPr lang="en-US" dirty="0"/>
              <a:t>Assigning users to a particular award or application is a 2-step process.</a:t>
            </a:r>
          </a:p>
          <a:p>
            <a:pPr marL="342900" indent="-342900">
              <a:buFont typeface="+mj-lt"/>
              <a:buAutoNum type="arabicPeriod"/>
            </a:pPr>
            <a:r>
              <a:rPr lang="en-US" dirty="0"/>
              <a:t>Ensure that user has the correct role assigned in DIAMD</a:t>
            </a:r>
          </a:p>
          <a:p>
            <a:pPr marL="342900" indent="-342900">
              <a:buFont typeface="+mj-lt"/>
              <a:buAutoNum type="arabicPeriod"/>
            </a:pPr>
            <a:r>
              <a:rPr lang="en-US" dirty="0"/>
              <a:t>Assign the user to the award in JustGrants</a:t>
            </a:r>
          </a:p>
        </p:txBody>
      </p:sp>
      <p:sp>
        <p:nvSpPr>
          <p:cNvPr id="4" name="TextBox 3">
            <a:extLst>
              <a:ext uri="{FF2B5EF4-FFF2-40B4-BE49-F238E27FC236}">
                <a16:creationId xmlns:a16="http://schemas.microsoft.com/office/drawing/2014/main" id="{7898D9B5-7AA1-C1ED-B6F1-CD5F6B0C99EA}"/>
              </a:ext>
            </a:extLst>
          </p:cNvPr>
          <p:cNvSpPr txBox="1"/>
          <p:nvPr/>
        </p:nvSpPr>
        <p:spPr>
          <a:xfrm>
            <a:off x="956345" y="3016251"/>
            <a:ext cx="10515600" cy="3139321"/>
          </a:xfrm>
          <a:prstGeom prst="rect">
            <a:avLst/>
          </a:prstGeom>
          <a:noFill/>
        </p:spPr>
        <p:txBody>
          <a:bodyPr wrap="square" rtlCol="0">
            <a:spAutoFit/>
          </a:bodyPr>
          <a:lstStyle/>
          <a:p>
            <a:r>
              <a:rPr lang="en-US" dirty="0"/>
              <a:t>To verify the user’s roles, the </a:t>
            </a:r>
            <a:r>
              <a:rPr lang="en-US" b="1" dirty="0"/>
              <a:t>Entity Administrator </a:t>
            </a:r>
            <a:r>
              <a:rPr lang="en-US" dirty="0"/>
              <a:t>will do the following.</a:t>
            </a:r>
          </a:p>
          <a:p>
            <a:pPr marL="285750" indent="-285750">
              <a:buFont typeface="Arial" panose="020B0604020202020204" pitchFamily="34" charset="0"/>
              <a:buChar char="•"/>
            </a:pPr>
            <a:r>
              <a:rPr lang="en-US" dirty="0"/>
              <a:t>From the JustGrants Home page, click the </a:t>
            </a:r>
            <a:r>
              <a:rPr lang="en-US" b="1" dirty="0"/>
              <a:t>Entity Users </a:t>
            </a:r>
            <a:r>
              <a:rPr lang="en-US" dirty="0"/>
              <a:t>link from the left side of the screen</a:t>
            </a:r>
          </a:p>
          <a:p>
            <a:pPr marL="285750" indent="-285750">
              <a:buFont typeface="Arial" panose="020B0604020202020204" pitchFamily="34" charset="0"/>
              <a:buChar char="•"/>
            </a:pPr>
            <a:r>
              <a:rPr lang="en-US" dirty="0"/>
              <a:t>The users will be displayed with the current roles assigned to them</a:t>
            </a:r>
          </a:p>
          <a:p>
            <a:pPr marL="285750" indent="-285750">
              <a:buFont typeface="Arial" panose="020B0604020202020204" pitchFamily="34" charset="0"/>
              <a:buChar char="•"/>
            </a:pPr>
            <a:r>
              <a:rPr lang="en-US" dirty="0"/>
              <a:t>If the needed role is assigned to the user, you can proceed with assigning the award to that user (next slide)</a:t>
            </a:r>
          </a:p>
          <a:p>
            <a:pPr marL="285750" indent="-285750">
              <a:buFont typeface="Arial" panose="020B0604020202020204" pitchFamily="34" charset="0"/>
              <a:buChar char="•"/>
            </a:pPr>
            <a:r>
              <a:rPr lang="en-US" dirty="0"/>
              <a:t>If the needed role is not assigned to the user, you must add that role in DIAMD – Click </a:t>
            </a:r>
            <a:r>
              <a:rPr lang="en-US" b="1" dirty="0"/>
              <a:t>Manage Users </a:t>
            </a:r>
            <a:r>
              <a:rPr lang="en-US" dirty="0"/>
              <a:t>button on the top of the page to access DIAMD</a:t>
            </a:r>
          </a:p>
          <a:p>
            <a:pPr marL="285750" indent="-285750">
              <a:buFont typeface="Arial" panose="020B0604020202020204" pitchFamily="34" charset="0"/>
              <a:buChar char="•"/>
            </a:pPr>
            <a:r>
              <a:rPr lang="en-US" dirty="0"/>
              <a:t>Click on the </a:t>
            </a:r>
            <a:r>
              <a:rPr lang="en-US" b="1" dirty="0"/>
              <a:t>DIAMD</a:t>
            </a:r>
            <a:r>
              <a:rPr lang="en-US" dirty="0"/>
              <a:t> tile to launch the Entity Management services</a:t>
            </a:r>
          </a:p>
          <a:p>
            <a:pPr marL="285750" indent="-285750">
              <a:buFont typeface="Arial" panose="020B0604020202020204" pitchFamily="34" charset="0"/>
              <a:buChar char="•"/>
            </a:pPr>
            <a:r>
              <a:rPr lang="en-US" dirty="0"/>
              <a:t>Click </a:t>
            </a:r>
            <a:r>
              <a:rPr lang="en-US" b="1" dirty="0"/>
              <a:t>Manage Member </a:t>
            </a:r>
            <a:r>
              <a:rPr lang="en-US" dirty="0"/>
              <a:t>tile</a:t>
            </a:r>
          </a:p>
          <a:p>
            <a:pPr marL="285750" indent="-285750">
              <a:buFont typeface="Arial" panose="020B0604020202020204" pitchFamily="34" charset="0"/>
              <a:buChar char="•"/>
            </a:pPr>
            <a:r>
              <a:rPr lang="en-US" dirty="0"/>
              <a:t>Search for User by First Name, Last Name, or Email Address</a:t>
            </a:r>
          </a:p>
          <a:p>
            <a:pPr marL="285750" indent="-285750">
              <a:buFont typeface="Arial" panose="020B0604020202020204" pitchFamily="34" charset="0"/>
              <a:buChar char="•"/>
            </a:pPr>
            <a:r>
              <a:rPr lang="en-US" b="1" dirty="0"/>
              <a:t>Select Roles to Add </a:t>
            </a:r>
            <a:r>
              <a:rPr lang="en-US" dirty="0"/>
              <a:t>(or Remove) from the dropdowns and click </a:t>
            </a:r>
            <a:r>
              <a:rPr lang="en-US" b="1" dirty="0"/>
              <a:t>Next</a:t>
            </a:r>
          </a:p>
          <a:p>
            <a:pPr marL="285750" indent="-285750">
              <a:buFont typeface="Arial" panose="020B0604020202020204" pitchFamily="34" charset="0"/>
              <a:buChar char="•"/>
            </a:pPr>
            <a:r>
              <a:rPr lang="en-US" dirty="0"/>
              <a:t>Review the requested modifications and click Confirm to proceed</a:t>
            </a:r>
          </a:p>
        </p:txBody>
      </p:sp>
      <p:sp>
        <p:nvSpPr>
          <p:cNvPr id="5" name="Slide Number Placeholder 4">
            <a:extLst>
              <a:ext uri="{FF2B5EF4-FFF2-40B4-BE49-F238E27FC236}">
                <a16:creationId xmlns:a16="http://schemas.microsoft.com/office/drawing/2014/main" id="{9108A959-F762-A845-4528-64A575A2A91C}"/>
              </a:ext>
            </a:extLst>
          </p:cNvPr>
          <p:cNvSpPr>
            <a:spLocks noGrp="1"/>
          </p:cNvSpPr>
          <p:nvPr>
            <p:ph type="sldNum" sz="quarter" idx="12"/>
          </p:nvPr>
        </p:nvSpPr>
        <p:spPr/>
        <p:txBody>
          <a:bodyPr/>
          <a:lstStyle/>
          <a:p>
            <a:fld id="{755C3E4F-CBFA-498A-B8CF-E469BBFDA5FD}" type="slidenum">
              <a:rPr lang="en-US" smtClean="0"/>
              <a:t>5</a:t>
            </a:fld>
            <a:endParaRPr lang="en-US"/>
          </a:p>
        </p:txBody>
      </p:sp>
      <p:sp>
        <p:nvSpPr>
          <p:cNvPr id="6" name="TextBox 5">
            <a:extLst>
              <a:ext uri="{FF2B5EF4-FFF2-40B4-BE49-F238E27FC236}">
                <a16:creationId xmlns:a16="http://schemas.microsoft.com/office/drawing/2014/main" id="{8C458FAF-4EB3-567D-C4C3-4384B08D849E}"/>
              </a:ext>
            </a:extLst>
          </p:cNvPr>
          <p:cNvSpPr txBox="1"/>
          <p:nvPr/>
        </p:nvSpPr>
        <p:spPr>
          <a:xfrm>
            <a:off x="1023458" y="6077247"/>
            <a:ext cx="10330342" cy="461665"/>
          </a:xfrm>
          <a:prstGeom prst="rect">
            <a:avLst/>
          </a:prstGeom>
          <a:noFill/>
        </p:spPr>
        <p:txBody>
          <a:bodyPr wrap="square" rtlCol="0">
            <a:spAutoFit/>
          </a:bodyPr>
          <a:lstStyle/>
          <a:p>
            <a:r>
              <a:rPr lang="en-US" sz="1200" dirty="0"/>
              <a:t>The above steps and additional information can be found in the Entity Management Job Aid Reference Guide, pages 47-51: </a:t>
            </a:r>
          </a:p>
          <a:p>
            <a:r>
              <a:rPr lang="en-US" sz="1200" dirty="0">
                <a:hlinkClick r:id="rId2"/>
              </a:rPr>
              <a:t>https://justicegrants.usdoj.gov/training/jarg-entity-management.pdf</a:t>
            </a:r>
            <a:r>
              <a:rPr lang="en-US" sz="1200" dirty="0"/>
              <a:t> </a:t>
            </a:r>
          </a:p>
        </p:txBody>
      </p:sp>
    </p:spTree>
    <p:extLst>
      <p:ext uri="{BB962C8B-B14F-4D97-AF65-F5344CB8AC3E}">
        <p14:creationId xmlns:p14="http://schemas.microsoft.com/office/powerpoint/2010/main" val="28975344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Assigning Roles to Awards</a:t>
            </a:r>
            <a:br>
              <a:rPr lang="en-US" dirty="0"/>
            </a:br>
            <a:r>
              <a:rPr lang="en-US" sz="2400" dirty="0"/>
              <a:t>Assigning the User to the Award in JustGrants</a:t>
            </a:r>
          </a:p>
        </p:txBody>
      </p:sp>
      <p:pic>
        <p:nvPicPr>
          <p:cNvPr id="4" name="Picture 3">
            <a:extLst>
              <a:ext uri="{FF2B5EF4-FFF2-40B4-BE49-F238E27FC236}">
                <a16:creationId xmlns:a16="http://schemas.microsoft.com/office/drawing/2014/main" id="{8C7D5F81-1D07-E89B-D9BC-8F137C45C98F}"/>
              </a:ext>
            </a:extLst>
          </p:cNvPr>
          <p:cNvPicPr>
            <a:picLocks noChangeAspect="1"/>
          </p:cNvPicPr>
          <p:nvPr/>
        </p:nvPicPr>
        <p:blipFill>
          <a:blip r:embed="rId2"/>
          <a:stretch>
            <a:fillRect/>
          </a:stretch>
        </p:blipFill>
        <p:spPr>
          <a:xfrm>
            <a:off x="4933053" y="1831701"/>
            <a:ext cx="5807945" cy="4170690"/>
          </a:xfrm>
          <a:prstGeom prst="rect">
            <a:avLst/>
          </a:prstGeom>
        </p:spPr>
      </p:pic>
      <p:sp>
        <p:nvSpPr>
          <p:cNvPr id="6" name="TextBox 5">
            <a:extLst>
              <a:ext uri="{FF2B5EF4-FFF2-40B4-BE49-F238E27FC236}">
                <a16:creationId xmlns:a16="http://schemas.microsoft.com/office/drawing/2014/main" id="{895D119B-D13F-4CF0-531F-FF24E699C3B2}"/>
              </a:ext>
            </a:extLst>
          </p:cNvPr>
          <p:cNvSpPr txBox="1"/>
          <p:nvPr/>
        </p:nvSpPr>
        <p:spPr>
          <a:xfrm>
            <a:off x="838198" y="2204767"/>
            <a:ext cx="4016871" cy="3970318"/>
          </a:xfrm>
          <a:prstGeom prst="rect">
            <a:avLst/>
          </a:prstGeom>
          <a:noFill/>
        </p:spPr>
        <p:txBody>
          <a:bodyPr wrap="square" rtlCol="0">
            <a:spAutoFit/>
          </a:bodyPr>
          <a:lstStyle/>
          <a:p>
            <a:r>
              <a:rPr lang="en-US" dirty="0"/>
              <a:t>To reassign awards to a user,</a:t>
            </a:r>
          </a:p>
          <a:p>
            <a:pPr marL="342900" indent="-342900">
              <a:buFont typeface="+mj-lt"/>
              <a:buAutoNum type="arabicPeriod"/>
            </a:pPr>
            <a:r>
              <a:rPr lang="en-US" dirty="0"/>
              <a:t>Open the </a:t>
            </a:r>
            <a:r>
              <a:rPr lang="en-US" b="1" dirty="0"/>
              <a:t>JustGrants</a:t>
            </a:r>
            <a:r>
              <a:rPr lang="en-US" dirty="0"/>
              <a:t> Landing Page</a:t>
            </a:r>
          </a:p>
          <a:p>
            <a:pPr marL="342900" indent="-342900">
              <a:buFont typeface="+mj-lt"/>
              <a:buAutoNum type="arabicPeriod"/>
            </a:pPr>
            <a:r>
              <a:rPr lang="en-US" dirty="0"/>
              <a:t>Select </a:t>
            </a:r>
            <a:r>
              <a:rPr lang="en-US" b="1" dirty="0"/>
              <a:t>Awards (or Applications)</a:t>
            </a:r>
            <a:r>
              <a:rPr lang="en-US" dirty="0"/>
              <a:t> from the navigation bar on the left side of the screen</a:t>
            </a:r>
          </a:p>
          <a:p>
            <a:pPr marL="342900" indent="-342900">
              <a:buFont typeface="+mj-lt"/>
              <a:buAutoNum type="arabicPeriod"/>
            </a:pPr>
            <a:r>
              <a:rPr lang="en-US" dirty="0"/>
              <a:t>Select the </a:t>
            </a:r>
            <a:r>
              <a:rPr lang="en-US" b="1" dirty="0"/>
              <a:t>Choose Role </a:t>
            </a:r>
            <a:r>
              <a:rPr lang="en-US" dirty="0"/>
              <a:t>dropdown menu to select the role to reassign</a:t>
            </a:r>
          </a:p>
          <a:p>
            <a:pPr marL="342900" indent="-342900">
              <a:buFont typeface="+mj-lt"/>
              <a:buAutoNum type="arabicPeriod"/>
            </a:pPr>
            <a:r>
              <a:rPr lang="en-US" dirty="0"/>
              <a:t>Select the </a:t>
            </a:r>
            <a:r>
              <a:rPr lang="en-US" b="1" dirty="0"/>
              <a:t>Assign to </a:t>
            </a:r>
            <a:r>
              <a:rPr lang="en-US" dirty="0"/>
              <a:t>dropdown Menu to select the user to reassign</a:t>
            </a:r>
          </a:p>
          <a:p>
            <a:pPr marL="342900" indent="-342900">
              <a:buFont typeface="+mj-lt"/>
              <a:buAutoNum type="arabicPeriod"/>
            </a:pPr>
            <a:r>
              <a:rPr lang="en-US" dirty="0"/>
              <a:t>Select the checkboxes next to the awards to be reassigned</a:t>
            </a:r>
          </a:p>
          <a:p>
            <a:pPr marL="342900" indent="-342900">
              <a:buFont typeface="+mj-lt"/>
              <a:buAutoNum type="arabicPeriod"/>
            </a:pPr>
            <a:r>
              <a:rPr lang="en-US" dirty="0"/>
              <a:t>Select </a:t>
            </a:r>
            <a:r>
              <a:rPr lang="en-US" b="1" dirty="0"/>
              <a:t>Assign</a:t>
            </a:r>
            <a:r>
              <a:rPr lang="en-US" dirty="0"/>
              <a:t> to complete the action</a:t>
            </a:r>
          </a:p>
          <a:p>
            <a:pPr marL="342900" indent="-342900">
              <a:buFont typeface="+mj-lt"/>
              <a:buAutoNum type="arabicPeriod"/>
            </a:pPr>
            <a:r>
              <a:rPr lang="en-US" dirty="0"/>
              <a:t>Select </a:t>
            </a:r>
            <a:r>
              <a:rPr lang="en-US" b="1" dirty="0"/>
              <a:t>Submit</a:t>
            </a:r>
            <a:r>
              <a:rPr lang="en-US" dirty="0"/>
              <a:t> on the confirmation page</a:t>
            </a:r>
          </a:p>
        </p:txBody>
      </p:sp>
      <p:sp>
        <p:nvSpPr>
          <p:cNvPr id="7" name="TextBox 6">
            <a:extLst>
              <a:ext uri="{FF2B5EF4-FFF2-40B4-BE49-F238E27FC236}">
                <a16:creationId xmlns:a16="http://schemas.microsoft.com/office/drawing/2014/main" id="{E9E4010C-825B-D606-D0F8-7FAB4C943624}"/>
              </a:ext>
            </a:extLst>
          </p:cNvPr>
          <p:cNvSpPr txBox="1"/>
          <p:nvPr/>
        </p:nvSpPr>
        <p:spPr>
          <a:xfrm>
            <a:off x="838199" y="1508535"/>
            <a:ext cx="10445149" cy="646331"/>
          </a:xfrm>
          <a:prstGeom prst="rect">
            <a:avLst/>
          </a:prstGeom>
          <a:noFill/>
        </p:spPr>
        <p:txBody>
          <a:bodyPr wrap="square" rtlCol="0">
            <a:spAutoFit/>
          </a:bodyPr>
          <a:lstStyle/>
          <a:p>
            <a:r>
              <a:rPr lang="en-US" dirty="0"/>
              <a:t>Once the user has the required role assigned to them, the </a:t>
            </a:r>
            <a:r>
              <a:rPr lang="en-US" b="1" dirty="0"/>
              <a:t>Entity Administrator </a:t>
            </a:r>
            <a:r>
              <a:rPr lang="en-US" dirty="0"/>
              <a:t>can assign the award to the user by doing the following.</a:t>
            </a:r>
          </a:p>
        </p:txBody>
      </p:sp>
      <p:sp>
        <p:nvSpPr>
          <p:cNvPr id="3" name="Slide Number Placeholder 2">
            <a:extLst>
              <a:ext uri="{FF2B5EF4-FFF2-40B4-BE49-F238E27FC236}">
                <a16:creationId xmlns:a16="http://schemas.microsoft.com/office/drawing/2014/main" id="{EA9B2AE3-DB40-7BE2-DAFA-EC5455AE5FA4}"/>
              </a:ext>
            </a:extLst>
          </p:cNvPr>
          <p:cNvSpPr>
            <a:spLocks noGrp="1"/>
          </p:cNvSpPr>
          <p:nvPr>
            <p:ph type="sldNum" sz="quarter" idx="12"/>
          </p:nvPr>
        </p:nvSpPr>
        <p:spPr/>
        <p:txBody>
          <a:bodyPr/>
          <a:lstStyle/>
          <a:p>
            <a:fld id="{755C3E4F-CBFA-498A-B8CF-E469BBFDA5FD}" type="slidenum">
              <a:rPr lang="en-US" smtClean="0"/>
              <a:t>6</a:t>
            </a:fld>
            <a:endParaRPr lang="en-US"/>
          </a:p>
        </p:txBody>
      </p:sp>
      <p:sp>
        <p:nvSpPr>
          <p:cNvPr id="5" name="TextBox 4">
            <a:extLst>
              <a:ext uri="{FF2B5EF4-FFF2-40B4-BE49-F238E27FC236}">
                <a16:creationId xmlns:a16="http://schemas.microsoft.com/office/drawing/2014/main" id="{D4665601-284E-25B0-2E81-12274AB47867}"/>
              </a:ext>
            </a:extLst>
          </p:cNvPr>
          <p:cNvSpPr txBox="1"/>
          <p:nvPr/>
        </p:nvSpPr>
        <p:spPr>
          <a:xfrm>
            <a:off x="1023458" y="6031210"/>
            <a:ext cx="10330342" cy="461665"/>
          </a:xfrm>
          <a:prstGeom prst="rect">
            <a:avLst/>
          </a:prstGeom>
          <a:noFill/>
        </p:spPr>
        <p:txBody>
          <a:bodyPr wrap="square" rtlCol="0">
            <a:spAutoFit/>
          </a:bodyPr>
          <a:lstStyle/>
          <a:p>
            <a:r>
              <a:rPr lang="en-US" sz="1200" dirty="0"/>
              <a:t>The above steps and additional information can be found in the Entity Management Job Aid Reference Guide, pages 78-87: </a:t>
            </a:r>
          </a:p>
          <a:p>
            <a:r>
              <a:rPr lang="en-US" sz="1200" dirty="0">
                <a:hlinkClick r:id="rId3"/>
              </a:rPr>
              <a:t>https://justicegrants.usdoj.gov/training/jarg-entity-management.pdf</a:t>
            </a:r>
            <a:r>
              <a:rPr lang="en-US" sz="1200" dirty="0"/>
              <a:t> </a:t>
            </a:r>
          </a:p>
        </p:txBody>
      </p:sp>
    </p:spTree>
    <p:extLst>
      <p:ext uri="{BB962C8B-B14F-4D97-AF65-F5344CB8AC3E}">
        <p14:creationId xmlns:p14="http://schemas.microsoft.com/office/powerpoint/2010/main" val="3572915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My Worklist</a:t>
            </a:r>
          </a:p>
        </p:txBody>
      </p:sp>
      <p:sp>
        <p:nvSpPr>
          <p:cNvPr id="3" name="TextBox 2">
            <a:extLst>
              <a:ext uri="{FF2B5EF4-FFF2-40B4-BE49-F238E27FC236}">
                <a16:creationId xmlns:a16="http://schemas.microsoft.com/office/drawing/2014/main" id="{A4052F18-3D48-0403-C2A8-5DB6BF1A1BD4}"/>
              </a:ext>
            </a:extLst>
          </p:cNvPr>
          <p:cNvSpPr txBox="1"/>
          <p:nvPr/>
        </p:nvSpPr>
        <p:spPr>
          <a:xfrm>
            <a:off x="956345" y="1690688"/>
            <a:ext cx="10515600" cy="3693319"/>
          </a:xfrm>
          <a:prstGeom prst="rect">
            <a:avLst/>
          </a:prstGeom>
          <a:noFill/>
        </p:spPr>
        <p:txBody>
          <a:bodyPr wrap="square" rtlCol="0">
            <a:spAutoFit/>
          </a:bodyPr>
          <a:lstStyle/>
          <a:p>
            <a:r>
              <a:rPr lang="en-US" dirty="0"/>
              <a:t>Each user’s </a:t>
            </a:r>
            <a:r>
              <a:rPr lang="en-US" b="1" dirty="0"/>
              <a:t>My Worklist </a:t>
            </a:r>
            <a:r>
              <a:rPr lang="en-US" dirty="0"/>
              <a:t>is located on the JustGrants Home screen.  It displays tasks based on the user's designated roles, application, and award assignments.</a:t>
            </a:r>
          </a:p>
          <a:p>
            <a:endParaRPr lang="en-US" dirty="0"/>
          </a:p>
          <a:p>
            <a:r>
              <a:rPr lang="en-US" dirty="0"/>
              <a:t>What will show up on your worklist?</a:t>
            </a:r>
          </a:p>
          <a:p>
            <a:pPr marL="285750" indent="-285750">
              <a:buFont typeface="Arial" panose="020B0604020202020204" pitchFamily="34" charset="0"/>
              <a:buChar char="•"/>
            </a:pPr>
            <a:r>
              <a:rPr lang="en-US" dirty="0"/>
              <a:t>Pending /  Change requested </a:t>
            </a:r>
            <a:br>
              <a:rPr lang="en-US" dirty="0"/>
            </a:br>
            <a:r>
              <a:rPr lang="en-US" dirty="0"/>
              <a:t>Performance Reports</a:t>
            </a:r>
          </a:p>
          <a:p>
            <a:pPr marL="285750" indent="-285750">
              <a:buFont typeface="Arial" panose="020B0604020202020204" pitchFamily="34" charset="0"/>
              <a:buChar char="•"/>
            </a:pPr>
            <a:r>
              <a:rPr lang="en-US" dirty="0"/>
              <a:t>Pending Financial Reports</a:t>
            </a:r>
          </a:p>
          <a:p>
            <a:pPr marL="285750" indent="-285750">
              <a:buFont typeface="Arial" panose="020B0604020202020204" pitchFamily="34" charset="0"/>
              <a:buChar char="•"/>
            </a:pPr>
            <a:r>
              <a:rPr lang="en-US" dirty="0"/>
              <a:t>Pending Award Acceptances</a:t>
            </a:r>
          </a:p>
          <a:p>
            <a:pPr marL="285750" indent="-285750">
              <a:buFont typeface="Arial" panose="020B0604020202020204" pitchFamily="34" charset="0"/>
              <a:buChar char="•"/>
            </a:pPr>
            <a:r>
              <a:rPr lang="en-US" dirty="0"/>
              <a:t>Pending Application Submission</a:t>
            </a:r>
          </a:p>
          <a:p>
            <a:pPr marL="285750" indent="-285750">
              <a:buFont typeface="Arial" panose="020B0604020202020204" pitchFamily="34" charset="0"/>
              <a:buChar char="•"/>
            </a:pPr>
            <a:r>
              <a:rPr lang="en-US" dirty="0"/>
              <a:t>Pending Closeouts</a:t>
            </a:r>
          </a:p>
          <a:p>
            <a:pPr marL="285750" indent="-285750">
              <a:buFont typeface="Arial" panose="020B0604020202020204" pitchFamily="34" charset="0"/>
              <a:buChar char="•"/>
            </a:pPr>
            <a:r>
              <a:rPr lang="en-US" dirty="0"/>
              <a:t>Change requested GAMs</a:t>
            </a:r>
          </a:p>
          <a:p>
            <a:pPr marL="285750" indent="-285750">
              <a:buFont typeface="Arial" panose="020B0604020202020204" pitchFamily="34" charset="0"/>
              <a:buChar char="•"/>
            </a:pPr>
            <a:r>
              <a:rPr lang="en-US"/>
              <a:t>Change requested Deliverables</a:t>
            </a:r>
            <a:endParaRPr lang="en-US" dirty="0"/>
          </a:p>
          <a:p>
            <a:endParaRPr lang="en-US" dirty="0"/>
          </a:p>
        </p:txBody>
      </p:sp>
      <p:pic>
        <p:nvPicPr>
          <p:cNvPr id="5" name="Picture 4">
            <a:extLst>
              <a:ext uri="{FF2B5EF4-FFF2-40B4-BE49-F238E27FC236}">
                <a16:creationId xmlns:a16="http://schemas.microsoft.com/office/drawing/2014/main" id="{84E11100-71E6-2751-43BF-460A35ED6B70}"/>
              </a:ext>
            </a:extLst>
          </p:cNvPr>
          <p:cNvPicPr>
            <a:picLocks noChangeAspect="1"/>
          </p:cNvPicPr>
          <p:nvPr/>
        </p:nvPicPr>
        <p:blipFill>
          <a:blip r:embed="rId2"/>
          <a:stretch>
            <a:fillRect/>
          </a:stretch>
        </p:blipFill>
        <p:spPr>
          <a:xfrm>
            <a:off x="4736926" y="2626208"/>
            <a:ext cx="6616874" cy="3297222"/>
          </a:xfrm>
          <a:prstGeom prst="rect">
            <a:avLst/>
          </a:prstGeom>
        </p:spPr>
      </p:pic>
      <p:sp>
        <p:nvSpPr>
          <p:cNvPr id="6" name="Slide Number Placeholder 5">
            <a:extLst>
              <a:ext uri="{FF2B5EF4-FFF2-40B4-BE49-F238E27FC236}">
                <a16:creationId xmlns:a16="http://schemas.microsoft.com/office/drawing/2014/main" id="{3752C74C-A248-FB23-9CE3-FC89CB780ABF}"/>
              </a:ext>
            </a:extLst>
          </p:cNvPr>
          <p:cNvSpPr>
            <a:spLocks noGrp="1"/>
          </p:cNvSpPr>
          <p:nvPr>
            <p:ph type="sldNum" sz="quarter" idx="12"/>
          </p:nvPr>
        </p:nvSpPr>
        <p:spPr/>
        <p:txBody>
          <a:bodyPr/>
          <a:lstStyle/>
          <a:p>
            <a:fld id="{755C3E4F-CBFA-498A-B8CF-E469BBFDA5FD}" type="slidenum">
              <a:rPr lang="en-US" smtClean="0"/>
              <a:t>7</a:t>
            </a:fld>
            <a:endParaRPr lang="en-US"/>
          </a:p>
        </p:txBody>
      </p:sp>
    </p:spTree>
    <p:extLst>
      <p:ext uri="{BB962C8B-B14F-4D97-AF65-F5344CB8AC3E}">
        <p14:creationId xmlns:p14="http://schemas.microsoft.com/office/powerpoint/2010/main" val="2701701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Read Only vs. Edit Mode</a:t>
            </a:r>
          </a:p>
        </p:txBody>
      </p:sp>
      <p:sp>
        <p:nvSpPr>
          <p:cNvPr id="3" name="TextBox 2">
            <a:extLst>
              <a:ext uri="{FF2B5EF4-FFF2-40B4-BE49-F238E27FC236}">
                <a16:creationId xmlns:a16="http://schemas.microsoft.com/office/drawing/2014/main" id="{A4052F18-3D48-0403-C2A8-5DB6BF1A1BD4}"/>
              </a:ext>
            </a:extLst>
          </p:cNvPr>
          <p:cNvSpPr txBox="1"/>
          <p:nvPr/>
        </p:nvSpPr>
        <p:spPr>
          <a:xfrm>
            <a:off x="838200" y="1413438"/>
            <a:ext cx="10515600" cy="3416320"/>
          </a:xfrm>
          <a:prstGeom prst="rect">
            <a:avLst/>
          </a:prstGeom>
          <a:noFill/>
        </p:spPr>
        <p:txBody>
          <a:bodyPr wrap="square" rtlCol="0">
            <a:spAutoFit/>
          </a:bodyPr>
          <a:lstStyle/>
          <a:p>
            <a:r>
              <a:rPr lang="en-US" dirty="0"/>
              <a:t>When accessing your awards, you are defaulted to a Read Only mode.  You cannot take any actions (e.g. create GAM, submit Deliverable, etc.) until you are in an Edit Mode.</a:t>
            </a:r>
          </a:p>
          <a:p>
            <a:endParaRPr lang="en-US" dirty="0"/>
          </a:p>
          <a:p>
            <a:r>
              <a:rPr lang="en-US" dirty="0"/>
              <a:t>If you access any work item from your Worklist, you go directly to Edit Mode.</a:t>
            </a:r>
          </a:p>
          <a:p>
            <a:endParaRPr lang="en-US" dirty="0"/>
          </a:p>
          <a:p>
            <a:r>
              <a:rPr lang="en-US" dirty="0"/>
              <a:t>The </a:t>
            </a:r>
            <a:r>
              <a:rPr lang="en-US" b="1" dirty="0"/>
              <a:t>Grant Award Administrator </a:t>
            </a:r>
            <a:r>
              <a:rPr lang="en-US" dirty="0"/>
              <a:t>(or </a:t>
            </a:r>
            <a:r>
              <a:rPr lang="en-US" b="1" dirty="0"/>
              <a:t>Alternate Grant Award Administrator</a:t>
            </a:r>
            <a:r>
              <a:rPr lang="en-US" dirty="0"/>
              <a:t>)</a:t>
            </a:r>
            <a:r>
              <a:rPr lang="en-US" b="1" dirty="0"/>
              <a:t> </a:t>
            </a:r>
            <a:r>
              <a:rPr lang="en-US" dirty="0"/>
              <a:t>can go to Edit Mode by completing the following:</a:t>
            </a:r>
          </a:p>
          <a:p>
            <a:pPr marL="285750" indent="-285750">
              <a:buFont typeface="Arial" panose="020B0604020202020204" pitchFamily="34" charset="0"/>
              <a:buChar char="•"/>
            </a:pPr>
            <a:r>
              <a:rPr lang="en-US" dirty="0"/>
              <a:t>From the JustGrants Homepage, Click </a:t>
            </a:r>
            <a:r>
              <a:rPr lang="en-US" b="1" dirty="0"/>
              <a:t>Awards</a:t>
            </a:r>
          </a:p>
          <a:p>
            <a:pPr marL="285750" indent="-285750">
              <a:buFont typeface="Arial" panose="020B0604020202020204" pitchFamily="34" charset="0"/>
              <a:buChar char="•"/>
            </a:pPr>
            <a:r>
              <a:rPr lang="en-US" dirty="0"/>
              <a:t>Click the </a:t>
            </a:r>
            <a:r>
              <a:rPr lang="en-US" b="1" dirty="0"/>
              <a:t>Award</a:t>
            </a:r>
            <a:r>
              <a:rPr lang="en-US" dirty="0"/>
              <a:t> for which you want to access in Edit Mode</a:t>
            </a:r>
          </a:p>
          <a:p>
            <a:pPr marL="285750" indent="-285750">
              <a:buFont typeface="Arial" panose="020B0604020202020204" pitchFamily="34" charset="0"/>
              <a:buChar char="•"/>
            </a:pPr>
            <a:r>
              <a:rPr lang="en-US" dirty="0"/>
              <a:t>In </a:t>
            </a:r>
            <a:r>
              <a:rPr lang="en-US" b="1" dirty="0"/>
              <a:t>Assignments</a:t>
            </a:r>
            <a:r>
              <a:rPr lang="en-US" dirty="0"/>
              <a:t> section, Click </a:t>
            </a:r>
            <a:r>
              <a:rPr lang="en-US" b="1" dirty="0"/>
              <a:t>Begin</a:t>
            </a:r>
            <a:r>
              <a:rPr lang="en-US" dirty="0"/>
              <a:t> button that corresponds to </a:t>
            </a:r>
            <a:r>
              <a:rPr lang="en-US" b="1" dirty="0"/>
              <a:t>Programmatic</a:t>
            </a:r>
          </a:p>
          <a:p>
            <a:endParaRPr lang="en-US" dirty="0"/>
          </a:p>
          <a:p>
            <a:endParaRPr lang="en-US" dirty="0"/>
          </a:p>
        </p:txBody>
      </p:sp>
      <p:pic>
        <p:nvPicPr>
          <p:cNvPr id="5" name="Picture 4">
            <a:extLst>
              <a:ext uri="{FF2B5EF4-FFF2-40B4-BE49-F238E27FC236}">
                <a16:creationId xmlns:a16="http://schemas.microsoft.com/office/drawing/2014/main" id="{41CBAEB0-D58D-B348-198F-C726832DA134}"/>
              </a:ext>
            </a:extLst>
          </p:cNvPr>
          <p:cNvPicPr>
            <a:picLocks noChangeAspect="1"/>
          </p:cNvPicPr>
          <p:nvPr/>
        </p:nvPicPr>
        <p:blipFill>
          <a:blip r:embed="rId2"/>
          <a:stretch>
            <a:fillRect/>
          </a:stretch>
        </p:blipFill>
        <p:spPr>
          <a:xfrm>
            <a:off x="2373325" y="4463113"/>
            <a:ext cx="6544588" cy="1962424"/>
          </a:xfrm>
          <a:prstGeom prst="rect">
            <a:avLst/>
          </a:prstGeom>
        </p:spPr>
      </p:pic>
      <p:pic>
        <p:nvPicPr>
          <p:cNvPr id="7" name="Picture 6">
            <a:extLst>
              <a:ext uri="{FF2B5EF4-FFF2-40B4-BE49-F238E27FC236}">
                <a16:creationId xmlns:a16="http://schemas.microsoft.com/office/drawing/2014/main" id="{7F9BD0FF-50EA-A825-4563-44D79D81E038}"/>
              </a:ext>
            </a:extLst>
          </p:cNvPr>
          <p:cNvPicPr>
            <a:picLocks noChangeAspect="1"/>
          </p:cNvPicPr>
          <p:nvPr/>
        </p:nvPicPr>
        <p:blipFill>
          <a:blip r:embed="rId3"/>
          <a:stretch>
            <a:fillRect/>
          </a:stretch>
        </p:blipFill>
        <p:spPr>
          <a:xfrm>
            <a:off x="8153373" y="5444325"/>
            <a:ext cx="381053" cy="304843"/>
          </a:xfrm>
          <a:prstGeom prst="rect">
            <a:avLst/>
          </a:prstGeom>
        </p:spPr>
      </p:pic>
      <p:pic>
        <p:nvPicPr>
          <p:cNvPr id="9" name="Picture 8">
            <a:extLst>
              <a:ext uri="{FF2B5EF4-FFF2-40B4-BE49-F238E27FC236}">
                <a16:creationId xmlns:a16="http://schemas.microsoft.com/office/drawing/2014/main" id="{52E06646-E99C-38A0-A6A6-26EA68113FF2}"/>
              </a:ext>
            </a:extLst>
          </p:cNvPr>
          <p:cNvPicPr>
            <a:picLocks noChangeAspect="1"/>
          </p:cNvPicPr>
          <p:nvPr/>
        </p:nvPicPr>
        <p:blipFill>
          <a:blip r:embed="rId3"/>
          <a:stretch>
            <a:fillRect/>
          </a:stretch>
        </p:blipFill>
        <p:spPr>
          <a:xfrm>
            <a:off x="8286749" y="5305359"/>
            <a:ext cx="381053" cy="304843"/>
          </a:xfrm>
          <a:prstGeom prst="rect">
            <a:avLst/>
          </a:prstGeom>
        </p:spPr>
      </p:pic>
      <p:pic>
        <p:nvPicPr>
          <p:cNvPr id="11" name="Picture 10">
            <a:extLst>
              <a:ext uri="{FF2B5EF4-FFF2-40B4-BE49-F238E27FC236}">
                <a16:creationId xmlns:a16="http://schemas.microsoft.com/office/drawing/2014/main" id="{53176A82-92CF-07DC-4BBF-B38E673F948C}"/>
              </a:ext>
            </a:extLst>
          </p:cNvPr>
          <p:cNvPicPr>
            <a:picLocks noChangeAspect="1"/>
          </p:cNvPicPr>
          <p:nvPr/>
        </p:nvPicPr>
        <p:blipFill>
          <a:blip r:embed="rId3"/>
          <a:stretch>
            <a:fillRect/>
          </a:stretch>
        </p:blipFill>
        <p:spPr>
          <a:xfrm>
            <a:off x="8324849" y="5472900"/>
            <a:ext cx="381053" cy="304843"/>
          </a:xfrm>
          <a:prstGeom prst="rect">
            <a:avLst/>
          </a:prstGeom>
        </p:spPr>
      </p:pic>
      <p:sp>
        <p:nvSpPr>
          <p:cNvPr id="12" name="Slide Number Placeholder 11">
            <a:extLst>
              <a:ext uri="{FF2B5EF4-FFF2-40B4-BE49-F238E27FC236}">
                <a16:creationId xmlns:a16="http://schemas.microsoft.com/office/drawing/2014/main" id="{B24BEA04-23C6-F41D-A2FB-8EBFA17EEE5C}"/>
              </a:ext>
            </a:extLst>
          </p:cNvPr>
          <p:cNvSpPr>
            <a:spLocks noGrp="1"/>
          </p:cNvSpPr>
          <p:nvPr>
            <p:ph type="sldNum" sz="quarter" idx="12"/>
          </p:nvPr>
        </p:nvSpPr>
        <p:spPr/>
        <p:txBody>
          <a:bodyPr/>
          <a:lstStyle/>
          <a:p>
            <a:fld id="{755C3E4F-CBFA-498A-B8CF-E469BBFDA5FD}" type="slidenum">
              <a:rPr lang="en-US" smtClean="0"/>
              <a:t>8</a:t>
            </a:fld>
            <a:endParaRPr lang="en-US"/>
          </a:p>
        </p:txBody>
      </p:sp>
    </p:spTree>
    <p:extLst>
      <p:ext uri="{BB962C8B-B14F-4D97-AF65-F5344CB8AC3E}">
        <p14:creationId xmlns:p14="http://schemas.microsoft.com/office/powerpoint/2010/main" val="1182705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E2E5F8-334F-E869-BE17-02BF5D34E6BF}"/>
              </a:ext>
            </a:extLst>
          </p:cNvPr>
          <p:cNvSpPr>
            <a:spLocks noGrp="1"/>
          </p:cNvSpPr>
          <p:nvPr>
            <p:ph type="title"/>
          </p:nvPr>
        </p:nvSpPr>
        <p:spPr/>
        <p:txBody>
          <a:bodyPr/>
          <a:lstStyle/>
          <a:p>
            <a:r>
              <a:rPr lang="en-US" dirty="0"/>
              <a:t>Deliverables</a:t>
            </a:r>
          </a:p>
        </p:txBody>
      </p:sp>
      <p:sp>
        <p:nvSpPr>
          <p:cNvPr id="3" name="TextBox 2">
            <a:extLst>
              <a:ext uri="{FF2B5EF4-FFF2-40B4-BE49-F238E27FC236}">
                <a16:creationId xmlns:a16="http://schemas.microsoft.com/office/drawing/2014/main" id="{A4052F18-3D48-0403-C2A8-5DB6BF1A1BD4}"/>
              </a:ext>
            </a:extLst>
          </p:cNvPr>
          <p:cNvSpPr txBox="1"/>
          <p:nvPr/>
        </p:nvSpPr>
        <p:spPr>
          <a:xfrm>
            <a:off x="930829" y="1472512"/>
            <a:ext cx="10515600" cy="3693319"/>
          </a:xfrm>
          <a:prstGeom prst="rect">
            <a:avLst/>
          </a:prstGeom>
          <a:noFill/>
        </p:spPr>
        <p:txBody>
          <a:bodyPr wrap="square" rtlCol="0">
            <a:spAutoFit/>
          </a:bodyPr>
          <a:lstStyle/>
          <a:p>
            <a:r>
              <a:rPr lang="en-US" dirty="0"/>
              <a:t>Award Deliverables are documents that recipients must submit for review and approval per conditions of their award or the project's goals and objectives. Examples of Award Deliverables are items for dissemination such as publications, communications, and curricula. </a:t>
            </a:r>
          </a:p>
          <a:p>
            <a:r>
              <a:rPr lang="en-US" dirty="0"/>
              <a:t>The </a:t>
            </a:r>
            <a:r>
              <a:rPr lang="en-US" b="1" dirty="0"/>
              <a:t>Grant Award Administrator </a:t>
            </a:r>
            <a:r>
              <a:rPr lang="en-US" dirty="0"/>
              <a:t>(or </a:t>
            </a:r>
            <a:r>
              <a:rPr lang="en-US" b="1" dirty="0"/>
              <a:t>Alternate Grant Award Administrator</a:t>
            </a:r>
            <a:r>
              <a:rPr lang="en-US" dirty="0"/>
              <a:t>) can submit an Award Deliverable by doing the following.</a:t>
            </a:r>
          </a:p>
          <a:p>
            <a:pPr marL="285750" indent="-285750">
              <a:buFont typeface="Arial" panose="020B0604020202020204" pitchFamily="34" charset="0"/>
              <a:buChar char="•"/>
            </a:pPr>
            <a:r>
              <a:rPr lang="en-US" dirty="0"/>
              <a:t>From the home page, select </a:t>
            </a:r>
            <a:r>
              <a:rPr lang="en-US" b="1" dirty="0"/>
              <a:t>Awards</a:t>
            </a:r>
          </a:p>
          <a:p>
            <a:pPr marL="285750" indent="-285750">
              <a:buFont typeface="Arial" panose="020B0604020202020204" pitchFamily="34" charset="0"/>
              <a:buChar char="•"/>
            </a:pPr>
            <a:r>
              <a:rPr lang="en-US" dirty="0"/>
              <a:t>Select the </a:t>
            </a:r>
            <a:r>
              <a:rPr lang="en-US" b="1" dirty="0"/>
              <a:t>Award ID </a:t>
            </a:r>
            <a:r>
              <a:rPr lang="en-US" dirty="0"/>
              <a:t>for the award you wish to open</a:t>
            </a:r>
          </a:p>
          <a:p>
            <a:pPr marL="285750" indent="-285750">
              <a:buFont typeface="Arial" panose="020B0604020202020204" pitchFamily="34" charset="0"/>
              <a:buChar char="•"/>
            </a:pPr>
            <a:r>
              <a:rPr lang="en-US" dirty="0"/>
              <a:t>Select </a:t>
            </a:r>
            <a:r>
              <a:rPr lang="en-US" b="1" dirty="0"/>
              <a:t>Begin</a:t>
            </a:r>
            <a:r>
              <a:rPr lang="en-US" dirty="0"/>
              <a:t> next to the </a:t>
            </a:r>
            <a:r>
              <a:rPr lang="en-US" b="1" dirty="0"/>
              <a:t>Programmatic Task </a:t>
            </a:r>
            <a:r>
              <a:rPr lang="en-US" dirty="0"/>
              <a:t>to open the award in Edit Mode</a:t>
            </a:r>
          </a:p>
          <a:p>
            <a:pPr marL="285750" indent="-285750">
              <a:buFont typeface="Arial" panose="020B0604020202020204" pitchFamily="34" charset="0"/>
              <a:buChar char="•"/>
            </a:pPr>
            <a:r>
              <a:rPr lang="en-US" dirty="0"/>
              <a:t>Select the </a:t>
            </a:r>
            <a:r>
              <a:rPr lang="en-US" b="1" dirty="0"/>
              <a:t>Performance Management </a:t>
            </a:r>
            <a:r>
              <a:rPr lang="en-US" dirty="0"/>
              <a:t>tab in the Funded Award</a:t>
            </a:r>
          </a:p>
          <a:p>
            <a:pPr marL="285750" indent="-285750">
              <a:buFont typeface="Arial" panose="020B0604020202020204" pitchFamily="34" charset="0"/>
              <a:buChar char="•"/>
            </a:pPr>
            <a:r>
              <a:rPr lang="en-US" dirty="0"/>
              <a:t>Under </a:t>
            </a:r>
            <a:r>
              <a:rPr lang="en-US" b="1" dirty="0"/>
              <a:t>Award Deliverables</a:t>
            </a:r>
            <a:r>
              <a:rPr lang="en-US" dirty="0"/>
              <a:t>, select </a:t>
            </a:r>
            <a:r>
              <a:rPr lang="en-US" b="1" dirty="0"/>
              <a:t>Add Attachment</a:t>
            </a:r>
          </a:p>
          <a:p>
            <a:pPr marL="285750" indent="-285750">
              <a:buFont typeface="Arial" panose="020B0604020202020204" pitchFamily="34" charset="0"/>
              <a:buChar char="•"/>
            </a:pPr>
            <a:r>
              <a:rPr lang="en-US" dirty="0"/>
              <a:t>Use the </a:t>
            </a:r>
            <a:r>
              <a:rPr lang="en-US" b="1" dirty="0"/>
              <a:t>Select file(s)</a:t>
            </a:r>
            <a:r>
              <a:rPr lang="en-US" dirty="0"/>
              <a:t> button to attach file(s)</a:t>
            </a:r>
          </a:p>
          <a:p>
            <a:pPr marL="285750" indent="-285750">
              <a:buFont typeface="Arial" panose="020B0604020202020204" pitchFamily="34" charset="0"/>
              <a:buChar char="•"/>
            </a:pPr>
            <a:r>
              <a:rPr lang="en-US" dirty="0"/>
              <a:t>Select the </a:t>
            </a:r>
            <a:r>
              <a:rPr lang="en-US" b="1" dirty="0"/>
              <a:t>file category </a:t>
            </a:r>
            <a:r>
              <a:rPr lang="en-US" dirty="0"/>
              <a:t>from the dropdown and add comments as needed.</a:t>
            </a:r>
          </a:p>
          <a:p>
            <a:pPr marL="285750" indent="-285750">
              <a:buFont typeface="Arial" panose="020B0604020202020204" pitchFamily="34" charset="0"/>
              <a:buChar char="•"/>
            </a:pPr>
            <a:r>
              <a:rPr lang="en-US" dirty="0"/>
              <a:t>Click </a:t>
            </a:r>
            <a:r>
              <a:rPr lang="en-US" b="1" dirty="0"/>
              <a:t>Attach</a:t>
            </a:r>
            <a:endParaRPr lang="en-US" dirty="0"/>
          </a:p>
        </p:txBody>
      </p:sp>
      <p:sp>
        <p:nvSpPr>
          <p:cNvPr id="4" name="Slide Number Placeholder 3">
            <a:extLst>
              <a:ext uri="{FF2B5EF4-FFF2-40B4-BE49-F238E27FC236}">
                <a16:creationId xmlns:a16="http://schemas.microsoft.com/office/drawing/2014/main" id="{5AC7DB3B-B407-59A0-0686-F4EBABC692BD}"/>
              </a:ext>
            </a:extLst>
          </p:cNvPr>
          <p:cNvSpPr>
            <a:spLocks noGrp="1"/>
          </p:cNvSpPr>
          <p:nvPr>
            <p:ph type="sldNum" sz="quarter" idx="12"/>
          </p:nvPr>
        </p:nvSpPr>
        <p:spPr/>
        <p:txBody>
          <a:bodyPr/>
          <a:lstStyle/>
          <a:p>
            <a:fld id="{755C3E4F-CBFA-498A-B8CF-E469BBFDA5FD}" type="slidenum">
              <a:rPr lang="en-US" smtClean="0"/>
              <a:t>9</a:t>
            </a:fld>
            <a:endParaRPr lang="en-US"/>
          </a:p>
        </p:txBody>
      </p:sp>
      <p:sp>
        <p:nvSpPr>
          <p:cNvPr id="5" name="TextBox 4">
            <a:extLst>
              <a:ext uri="{FF2B5EF4-FFF2-40B4-BE49-F238E27FC236}">
                <a16:creationId xmlns:a16="http://schemas.microsoft.com/office/drawing/2014/main" id="{50D42B33-2474-CFFD-D165-AEDB6DEC96F8}"/>
              </a:ext>
            </a:extLst>
          </p:cNvPr>
          <p:cNvSpPr txBox="1"/>
          <p:nvPr/>
        </p:nvSpPr>
        <p:spPr>
          <a:xfrm>
            <a:off x="1023458" y="5894685"/>
            <a:ext cx="10330342" cy="461665"/>
          </a:xfrm>
          <a:prstGeom prst="rect">
            <a:avLst/>
          </a:prstGeom>
          <a:noFill/>
        </p:spPr>
        <p:txBody>
          <a:bodyPr wrap="square" rtlCol="0">
            <a:spAutoFit/>
          </a:bodyPr>
          <a:lstStyle/>
          <a:p>
            <a:r>
              <a:rPr lang="en-US" sz="1200" dirty="0"/>
              <a:t>The above steps and additional information can be found in Managing Award Deliverables, pages 4-7:  </a:t>
            </a:r>
            <a:r>
              <a:rPr lang="en-US" sz="1200" dirty="0">
                <a:hlinkClick r:id="rId2"/>
              </a:rPr>
              <a:t>https://justicegrants.usdoj.gov/training/training-performance-reporting/managing-award-deliverables.pdf</a:t>
            </a:r>
            <a:endParaRPr lang="en-US" sz="1200" dirty="0"/>
          </a:p>
        </p:txBody>
      </p:sp>
    </p:spTree>
    <p:extLst>
      <p:ext uri="{BB962C8B-B14F-4D97-AF65-F5344CB8AC3E}">
        <p14:creationId xmlns:p14="http://schemas.microsoft.com/office/powerpoint/2010/main" val="1459661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13494</TotalTime>
  <Words>1263</Words>
  <Application>Microsoft Office PowerPoint</Application>
  <PresentationFormat>Widescreen</PresentationFormat>
  <Paragraphs>140</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Calibri Light</vt:lpstr>
      <vt:lpstr>Roboto</vt:lpstr>
      <vt:lpstr>Office Theme</vt:lpstr>
      <vt:lpstr>Children &amp; Youth  and Engaging Men New Grantee Orientation</vt:lpstr>
      <vt:lpstr>Agenda</vt:lpstr>
      <vt:lpstr>User Roles</vt:lpstr>
      <vt:lpstr>User Roles – Example</vt:lpstr>
      <vt:lpstr>Assigning Roles to Awards Adding Roles in DIAMD</vt:lpstr>
      <vt:lpstr>Assigning Roles to Awards Assigning the User to the Award in JustGrants</vt:lpstr>
      <vt:lpstr>My Worklist</vt:lpstr>
      <vt:lpstr>Read Only vs. Edit Mode</vt:lpstr>
      <vt:lpstr>Deliverables</vt:lpstr>
      <vt:lpstr>To GAM or Not to GAM</vt:lpstr>
      <vt:lpstr>To GAM or Not to GAM</vt:lpstr>
      <vt:lpstr>Troubleshooting</vt:lpstr>
      <vt:lpstr>When to Call the Help Desk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Campus New Grantee Orientation</dc:title>
  <dc:creator>Kyle Lohrke</dc:creator>
  <cp:lastModifiedBy>Lohrke, Kyle (OVW) (CTR)</cp:lastModifiedBy>
  <cp:revision>32</cp:revision>
  <dcterms:created xsi:type="dcterms:W3CDTF">2022-11-29T01:54:20Z</dcterms:created>
  <dcterms:modified xsi:type="dcterms:W3CDTF">2024-12-10T17:21:28Z</dcterms:modified>
</cp:coreProperties>
</file>